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43"/>
  </p:notesMasterIdLst>
  <p:handoutMasterIdLst>
    <p:handoutMasterId r:id="rId44"/>
  </p:handoutMasterIdLst>
  <p:sldIdLst>
    <p:sldId id="378" r:id="rId2"/>
    <p:sldId id="387" r:id="rId3"/>
    <p:sldId id="388" r:id="rId4"/>
    <p:sldId id="346" r:id="rId5"/>
    <p:sldId id="283" r:id="rId6"/>
    <p:sldId id="324" r:id="rId7"/>
    <p:sldId id="359" r:id="rId8"/>
    <p:sldId id="323" r:id="rId9"/>
    <p:sldId id="285" r:id="rId10"/>
    <p:sldId id="369" r:id="rId11"/>
    <p:sldId id="299" r:id="rId12"/>
    <p:sldId id="261" r:id="rId13"/>
    <p:sldId id="288" r:id="rId14"/>
    <p:sldId id="374" r:id="rId15"/>
    <p:sldId id="376" r:id="rId16"/>
    <p:sldId id="341" r:id="rId17"/>
    <p:sldId id="350" r:id="rId18"/>
    <p:sldId id="298" r:id="rId19"/>
    <p:sldId id="375" r:id="rId20"/>
    <p:sldId id="377" r:id="rId21"/>
    <p:sldId id="380" r:id="rId22"/>
    <p:sldId id="381" r:id="rId23"/>
    <p:sldId id="382" r:id="rId24"/>
    <p:sldId id="379" r:id="rId25"/>
    <p:sldId id="337" r:id="rId26"/>
    <p:sldId id="371" r:id="rId27"/>
    <p:sldId id="372" r:id="rId28"/>
    <p:sldId id="355" r:id="rId29"/>
    <p:sldId id="356" r:id="rId30"/>
    <p:sldId id="362" r:id="rId31"/>
    <p:sldId id="384" r:id="rId32"/>
    <p:sldId id="385" r:id="rId33"/>
    <p:sldId id="373" r:id="rId34"/>
    <p:sldId id="363" r:id="rId35"/>
    <p:sldId id="301" r:id="rId36"/>
    <p:sldId id="361" r:id="rId37"/>
    <p:sldId id="347" r:id="rId38"/>
    <p:sldId id="386" r:id="rId39"/>
    <p:sldId id="334" r:id="rId40"/>
    <p:sldId id="354" r:id="rId41"/>
    <p:sldId id="360" r:id="rId42"/>
  </p:sldIdLst>
  <p:sldSz cx="9144000" cy="6858000" type="screen4x3"/>
  <p:notesSz cx="6797675" cy="987266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646A929-1CB0-41AB-A314-C450CF567ACD}">
          <p14:sldIdLst>
            <p14:sldId id="378"/>
            <p14:sldId id="387"/>
            <p14:sldId id="388"/>
            <p14:sldId id="346"/>
            <p14:sldId id="283"/>
            <p14:sldId id="324"/>
            <p14:sldId id="359"/>
            <p14:sldId id="323"/>
            <p14:sldId id="285"/>
            <p14:sldId id="369"/>
            <p14:sldId id="299"/>
            <p14:sldId id="261"/>
            <p14:sldId id="288"/>
            <p14:sldId id="374"/>
            <p14:sldId id="376"/>
            <p14:sldId id="341"/>
            <p14:sldId id="350"/>
            <p14:sldId id="298"/>
            <p14:sldId id="375"/>
            <p14:sldId id="377"/>
            <p14:sldId id="380"/>
            <p14:sldId id="381"/>
            <p14:sldId id="382"/>
            <p14:sldId id="379"/>
            <p14:sldId id="337"/>
            <p14:sldId id="371"/>
            <p14:sldId id="372"/>
            <p14:sldId id="355"/>
            <p14:sldId id="356"/>
            <p14:sldId id="362"/>
            <p14:sldId id="384"/>
            <p14:sldId id="385"/>
            <p14:sldId id="373"/>
            <p14:sldId id="363"/>
            <p14:sldId id="301"/>
            <p14:sldId id="361"/>
            <p14:sldId id="347"/>
            <p14:sldId id="386"/>
            <p14:sldId id="334"/>
          </p14:sldIdLst>
        </p14:section>
        <p14:section name="Abschnitt ohne Titel" id="{34E4E825-BEE8-4501-9845-F54C2A171C98}">
          <p14:sldIdLst>
            <p14:sldId id="354"/>
            <p14:sldId id="3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CCFFCC"/>
    <a:srgbClr val="FF9933"/>
    <a:srgbClr val="FFCC66"/>
    <a:srgbClr val="FFCC00"/>
    <a:srgbClr val="FFFF99"/>
    <a:srgbClr val="FF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3" autoAdjust="0"/>
    <p:restoredTop sz="94683" autoAdjust="0"/>
  </p:normalViewPr>
  <p:slideViewPr>
    <p:cSldViewPr>
      <p:cViewPr varScale="1">
        <p:scale>
          <a:sx n="96" d="100"/>
          <a:sy n="96" d="100"/>
        </p:scale>
        <p:origin x="1070" y="77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2874" y="120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15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2971800" cy="4594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065" tIns="45225" rIns="92065" bIns="45225" numCol="1" anchor="t" anchorCtr="0" compatLnSpc="1">
            <a:prstTxWarp prst="textNoShape">
              <a:avLst/>
            </a:prstTxWarp>
          </a:bodyPr>
          <a:lstStyle>
            <a:lvl1pPr defTabSz="930082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2225" y="3"/>
            <a:ext cx="2971800" cy="4594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065" tIns="45225" rIns="92065" bIns="45225" numCol="1" anchor="t" anchorCtr="0" compatLnSpc="1">
            <a:prstTxWarp prst="textNoShape">
              <a:avLst/>
            </a:prstTxWarp>
          </a:bodyPr>
          <a:lstStyle>
            <a:lvl1pPr algn="r" defTabSz="930082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65175"/>
            <a:ext cx="4911725" cy="368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676607"/>
            <a:ext cx="4927600" cy="4447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065" tIns="45225" rIns="92065" bIns="452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54794"/>
            <a:ext cx="2971800" cy="5368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065" tIns="45225" rIns="92065" bIns="45225" numCol="1" anchor="b" anchorCtr="0" compatLnSpc="1">
            <a:prstTxWarp prst="textNoShape">
              <a:avLst/>
            </a:prstTxWarp>
          </a:bodyPr>
          <a:lstStyle>
            <a:lvl1pPr defTabSz="930082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2225" y="9354794"/>
            <a:ext cx="2971800" cy="5368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065" tIns="45225" rIns="92065" bIns="45225" numCol="1" anchor="b" anchorCtr="0" compatLnSpc="1">
            <a:prstTxWarp prst="textNoShape">
              <a:avLst/>
            </a:prstTxWarp>
          </a:bodyPr>
          <a:lstStyle>
            <a:lvl1pPr algn="r" defTabSz="930082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  <a:defRPr sz="1200"/>
            </a:lvl1pPr>
          </a:lstStyle>
          <a:p>
            <a:pPr>
              <a:defRPr/>
            </a:pPr>
            <a:fld id="{6A2F8702-7C54-43B8-914B-C571135D5B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35473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F8702-7C54-43B8-914B-C571135D5B4F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995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4163" defTabSz="928688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 defTabSz="928688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0675" indent="-227013" defTabSz="928688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7013" defTabSz="928688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7013" defTabSz="92868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7013" defTabSz="92868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7013" defTabSz="92868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7013" defTabSz="92868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A753587-8D2F-4DC7-88FB-25AE38EB8F4A}" type="slidenum">
              <a:rPr lang="de-DE" altLang="de-DE" sz="1200" smtClean="0"/>
              <a:pPr/>
              <a:t>5</a:t>
            </a:fld>
            <a:endParaRPr lang="de-DE" altLang="de-DE" sz="1200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3788" y="862013"/>
            <a:ext cx="4611687" cy="3459162"/>
          </a:xfrm>
          <a:solidFill>
            <a:srgbClr val="FFFFFF"/>
          </a:solidFill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5" y="4690819"/>
            <a:ext cx="4984750" cy="416505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034" tIns="46517" rIns="93034" bIns="46517"/>
          <a:lstStyle/>
          <a:p>
            <a:endParaRPr lang="en-US" altLang="de-DE" smtClean="0"/>
          </a:p>
        </p:txBody>
      </p:sp>
    </p:spTree>
    <p:extLst>
      <p:ext uri="{BB962C8B-B14F-4D97-AF65-F5344CB8AC3E}">
        <p14:creationId xmlns:p14="http://schemas.microsoft.com/office/powerpoint/2010/main" val="3500641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4163" defTabSz="928688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 defTabSz="928688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0675" indent="-227013" defTabSz="928688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7013" defTabSz="928688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7013" defTabSz="92868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7013" defTabSz="92868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7013" defTabSz="92868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7013" defTabSz="92868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4A5F68-19AA-4655-BD22-B87F2600B0CA}" type="slidenum">
              <a:rPr lang="de-DE" altLang="de-DE" sz="1200" smtClean="0"/>
              <a:pPr/>
              <a:t>6</a:t>
            </a:fld>
            <a:endParaRPr lang="de-DE" altLang="de-DE" sz="1200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9775"/>
            <a:ext cx="4938712" cy="3703638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5" y="4689241"/>
            <a:ext cx="4984750" cy="444293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smtClean="0"/>
          </a:p>
        </p:txBody>
      </p:sp>
    </p:spTree>
    <p:extLst>
      <p:ext uri="{BB962C8B-B14F-4D97-AF65-F5344CB8AC3E}">
        <p14:creationId xmlns:p14="http://schemas.microsoft.com/office/powerpoint/2010/main" val="3687709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4163" defTabSz="928688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 defTabSz="928688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0675" indent="-227013" defTabSz="928688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7013" defTabSz="928688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7013" defTabSz="92868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7013" defTabSz="92868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7013" defTabSz="92868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7013" defTabSz="92868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D520F5-1BAB-441F-85E1-C7B81CAE9A4B}" type="slidenum">
              <a:rPr lang="de-DE" altLang="de-DE" sz="1200" smtClean="0"/>
              <a:pPr/>
              <a:t>9</a:t>
            </a:fld>
            <a:endParaRPr lang="de-DE" altLang="de-DE" sz="1200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3788" y="862013"/>
            <a:ext cx="4611687" cy="3459162"/>
          </a:xfrm>
          <a:solidFill>
            <a:srgbClr val="FFFFFF"/>
          </a:solidFill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5" y="4690819"/>
            <a:ext cx="4984750" cy="416505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034" tIns="46517" rIns="93034" bIns="46517"/>
          <a:lstStyle/>
          <a:p>
            <a:endParaRPr lang="en-US" altLang="de-DE" smtClean="0"/>
          </a:p>
        </p:txBody>
      </p:sp>
    </p:spTree>
    <p:extLst>
      <p:ext uri="{BB962C8B-B14F-4D97-AF65-F5344CB8AC3E}">
        <p14:creationId xmlns:p14="http://schemas.microsoft.com/office/powerpoint/2010/main" val="3367131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2F8702-7C54-43B8-914B-C571135D5B4F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8472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112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35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7637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959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51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275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8532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90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117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471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85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74876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0074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99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rs"/>
          <p:cNvPicPr>
            <a:picLocks noChangeAspect="1" noChangeArrowheads="1"/>
          </p:cNvPicPr>
          <p:nvPr/>
        </p:nvPicPr>
        <p:blipFill>
          <a:blip r:embed="rId15" cstate="print">
            <a:lum brigh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3" t="13124" r="595" b="525"/>
          <a:stretch>
            <a:fillRect/>
          </a:stretch>
        </p:blipFill>
        <p:spPr bwMode="auto">
          <a:xfrm>
            <a:off x="555625" y="998538"/>
            <a:ext cx="101917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mrs"/>
          <p:cNvPicPr>
            <a:picLocks noChangeAspect="1" noChangeArrowheads="1"/>
          </p:cNvPicPr>
          <p:nvPr/>
        </p:nvPicPr>
        <p:blipFill>
          <a:blip r:embed="rId16">
            <a:lum brigh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3" t="13124" r="595" b="525"/>
          <a:stretch>
            <a:fillRect/>
          </a:stretch>
        </p:blipFill>
        <p:spPr bwMode="auto">
          <a:xfrm>
            <a:off x="7286625" y="5781675"/>
            <a:ext cx="18573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schulen.rosenheim.de/rsm/leitbild1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3568" y="3068960"/>
            <a:ext cx="7920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smtClean="0">
                <a:solidFill>
                  <a:srgbClr val="7030A0"/>
                </a:solidFill>
                <a:latin typeface="Baskerville Old Face" panose="02020602080505020303" pitchFamily="18" charset="0"/>
              </a:rPr>
              <a:t>in der Städtischen Realschule für Mädchen</a:t>
            </a:r>
          </a:p>
          <a:p>
            <a:pPr algn="ctr"/>
            <a:endParaRPr lang="de-DE" sz="4400" b="1" dirty="0" smtClean="0">
              <a:solidFill>
                <a:srgbClr val="7030A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20688"/>
            <a:ext cx="57150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2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32" y="538948"/>
            <a:ext cx="7886478" cy="526632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689" y="9583"/>
            <a:ext cx="4557857" cy="307868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" y="9583"/>
            <a:ext cx="4518496" cy="305209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" y="4149080"/>
            <a:ext cx="4477042" cy="251833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878" y="3061680"/>
            <a:ext cx="4591396" cy="305843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27218" y="785659"/>
            <a:ext cx="3074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1917</a:t>
            </a:r>
            <a:endParaRPr lang="de-DE" sz="9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1" y="675621"/>
            <a:ext cx="3736007" cy="499298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062181" y="3717032"/>
            <a:ext cx="3254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2022</a:t>
            </a:r>
            <a:endParaRPr lang="de-DE" sz="9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8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484313"/>
            <a:ext cx="8610600" cy="22327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de-DE" altLang="de-DE" b="1" dirty="0" smtClean="0">
                <a:latin typeface="Arial" panose="020B0604020202020204" pitchFamily="34" charset="0"/>
              </a:rPr>
              <a:t>Daten - Zahlen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de-DE" altLang="de-DE" sz="2400" dirty="0" smtClean="0"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de-DE" altLang="de-DE" sz="2400" dirty="0" smtClean="0">
                <a:latin typeface="Arial" panose="020B0604020202020204" pitchFamily="34" charset="0"/>
              </a:rPr>
              <a:t>670 Schülerinnen in 25 Klassen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de-DE" altLang="de-DE" sz="2400" dirty="0" smtClean="0"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endParaRPr lang="de-DE" altLang="de-DE" sz="2400" dirty="0"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de-DE" altLang="de-DE" sz="2400" dirty="0" smtClean="0">
                <a:latin typeface="Arial" panose="020B0604020202020204" pitchFamily="34" charset="0"/>
              </a:rPr>
              <a:t>60 Lehrerinnen und Lehrer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3500" b="1" dirty="0"/>
              <a:t>Städtische Realschule für </a:t>
            </a:r>
            <a:r>
              <a:rPr lang="de-DE" altLang="de-DE" sz="3500" b="1" dirty="0" smtClean="0"/>
              <a:t>Mädchen</a:t>
            </a:r>
          </a:p>
          <a:p>
            <a:pPr algn="ctr"/>
            <a:r>
              <a:rPr lang="de-DE" altLang="de-DE" sz="3500" b="1" dirty="0" smtClean="0">
                <a:latin typeface="Times New Roman" panose="02020603050405020304" pitchFamily="18" charset="0"/>
              </a:rPr>
              <a:t>heute</a:t>
            </a:r>
            <a:endParaRPr lang="de-DE" altLang="de-DE" sz="2400" dirty="0">
              <a:latin typeface="Times New Roman" panose="02020603050405020304" pitchFamily="18" charset="0"/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125412" y="4581128"/>
            <a:ext cx="889317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de-DE" altLang="de-DE" sz="2400" dirty="0"/>
          </a:p>
          <a:p>
            <a:pPr>
              <a:lnSpc>
                <a:spcPct val="90000"/>
              </a:lnSpc>
            </a:pPr>
            <a:r>
              <a:rPr lang="de-DE" altLang="de-DE" sz="2400" dirty="0"/>
              <a:t>Unterrichtszeiten		         	 07.50 </a:t>
            </a:r>
            <a:r>
              <a:rPr lang="de-DE" altLang="de-DE" sz="2400" dirty="0">
                <a:sym typeface="Symbol" panose="05050102010706020507" pitchFamily="18" charset="2"/>
              </a:rPr>
              <a:t> 12.50 Uhr</a:t>
            </a:r>
          </a:p>
          <a:p>
            <a:pPr>
              <a:lnSpc>
                <a:spcPct val="90000"/>
              </a:lnSpc>
            </a:pPr>
            <a:endParaRPr lang="de-DE" altLang="de-DE" sz="2400" dirty="0"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</a:pPr>
            <a:r>
              <a:rPr lang="de-DE" altLang="de-DE" sz="2400" dirty="0">
                <a:sym typeface="Symbol" panose="05050102010706020507" pitchFamily="18" charset="2"/>
              </a:rPr>
              <a:t>Pausen				 09.20  09.30 Uhr</a:t>
            </a:r>
            <a:endParaRPr lang="de-DE" altLang="de-DE" sz="2400" dirty="0"/>
          </a:p>
          <a:p>
            <a:pPr>
              <a:lnSpc>
                <a:spcPct val="90000"/>
              </a:lnSpc>
            </a:pPr>
            <a:r>
              <a:rPr lang="de-DE" altLang="de-DE" sz="2400" dirty="0"/>
              <a:t>					 11.00 </a:t>
            </a:r>
            <a:r>
              <a:rPr lang="de-DE" altLang="de-DE" sz="2400" dirty="0">
                <a:sym typeface="Symbol" panose="05050102010706020507" pitchFamily="18" charset="2"/>
              </a:rPr>
              <a:t></a:t>
            </a:r>
            <a:r>
              <a:rPr lang="de-DE" altLang="de-DE" sz="2400" dirty="0"/>
              <a:t> 11.20 Uhr</a:t>
            </a:r>
            <a:endParaRPr lang="de-DE" altLang="de-DE" sz="2800" dirty="0">
              <a:solidFill>
                <a:schemeClr val="accent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284" y="1237783"/>
            <a:ext cx="1807038" cy="120469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448" y="1201208"/>
            <a:ext cx="1704448" cy="138023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274" y="3829745"/>
            <a:ext cx="2122010" cy="112301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492" y="2807980"/>
            <a:ext cx="1297134" cy="204352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17" y="819075"/>
            <a:ext cx="1663536" cy="2692196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69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69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uiExpand="1" build="p" autoUpdateAnimBg="0"/>
      <p:bldP spid="69637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6"/>
            <a:ext cx="1848762" cy="1489081"/>
          </a:xfrm>
          <a:prstGeom prst="rect">
            <a:avLst/>
          </a:prstGeom>
        </p:spPr>
      </p:pic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0"/>
            <a:ext cx="77724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de-DE" altLang="de-DE" sz="3200" dirty="0" smtClean="0">
                <a:solidFill>
                  <a:schemeClr val="tx1"/>
                </a:solidFill>
                <a:latin typeface="Arial" panose="020B0604020202020204" pitchFamily="34" charset="0"/>
              </a:rPr>
              <a:t>Ausstattung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836613"/>
            <a:ext cx="8820150" cy="56887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</a:pPr>
            <a:r>
              <a:rPr lang="de-DE" altLang="de-DE" sz="2400" dirty="0" smtClean="0">
                <a:latin typeface="Arial" panose="020B0604020202020204" pitchFamily="34" charset="0"/>
              </a:rPr>
              <a:t>  Unterricht im </a:t>
            </a:r>
            <a:r>
              <a:rPr lang="de-DE" altLang="de-DE" sz="2400" b="1" dirty="0" smtClean="0">
                <a:latin typeface="Arial" panose="020B0604020202020204" pitchFamily="34" charset="0"/>
              </a:rPr>
              <a:t>Fachraumprinzip</a:t>
            </a:r>
          </a:p>
          <a:p>
            <a:pPr marL="0" indent="0">
              <a:spcBef>
                <a:spcPct val="0"/>
              </a:spcBef>
            </a:pPr>
            <a:r>
              <a:rPr lang="de-DE" altLang="de-DE" sz="2400" dirty="0" smtClean="0">
                <a:latin typeface="Arial" panose="020B0604020202020204" pitchFamily="34" charset="0"/>
              </a:rPr>
              <a:t>  Schulnetz- und Internetzugang in allen Räumen</a:t>
            </a:r>
          </a:p>
          <a:p>
            <a:pPr marL="0" indent="0">
              <a:spcBef>
                <a:spcPct val="0"/>
              </a:spcBef>
            </a:pPr>
            <a:r>
              <a:rPr lang="de-DE" altLang="de-DE" sz="2400" dirty="0" smtClean="0">
                <a:latin typeface="Arial" panose="020B0604020202020204" pitchFamily="34" charset="0"/>
              </a:rPr>
              <a:t>  3 IT-Räume</a:t>
            </a:r>
          </a:p>
          <a:p>
            <a:pPr marL="0" indent="0">
              <a:spcBef>
                <a:spcPct val="0"/>
              </a:spcBef>
            </a:pPr>
            <a:r>
              <a:rPr lang="de-DE" altLang="de-DE" sz="2400" dirty="0" smtClean="0">
                <a:latin typeface="Arial" panose="020B0604020202020204" pitchFamily="34" charset="0"/>
              </a:rPr>
              <a:t>  Fachlehrsäle für Physik und Chemie </a:t>
            </a:r>
          </a:p>
          <a:p>
            <a:pPr marL="0" indent="0">
              <a:spcBef>
                <a:spcPct val="0"/>
              </a:spcBef>
            </a:pPr>
            <a:r>
              <a:rPr lang="de-DE" altLang="de-DE" sz="2400" dirty="0" smtClean="0">
                <a:latin typeface="Arial" panose="020B0604020202020204" pitchFamily="34" charset="0"/>
              </a:rPr>
              <a:t>  </a:t>
            </a:r>
            <a:r>
              <a:rPr lang="de-DE" altLang="de-DE" sz="2400" b="1" dirty="0" smtClean="0">
                <a:latin typeface="Arial" panose="020B0604020202020204" pitchFamily="34" charset="0"/>
              </a:rPr>
              <a:t>Lehrküche</a:t>
            </a:r>
            <a:r>
              <a:rPr lang="de-DE" altLang="de-DE" sz="2400" dirty="0" smtClean="0">
                <a:latin typeface="Arial" panose="020B0604020202020204" pitchFamily="34" charset="0"/>
              </a:rPr>
              <a:t> und Speiseraum für Haushalt und Ernährung</a:t>
            </a:r>
          </a:p>
          <a:p>
            <a:pPr marL="0" indent="0">
              <a:spcBef>
                <a:spcPct val="0"/>
              </a:spcBef>
            </a:pPr>
            <a:r>
              <a:rPr lang="de-DE" altLang="de-DE" sz="2400" dirty="0" smtClean="0">
                <a:latin typeface="Arial" panose="020B0604020202020204" pitchFamily="34" charset="0"/>
              </a:rPr>
              <a:t>  Sporthallen, Freisportanlage</a:t>
            </a:r>
          </a:p>
          <a:p>
            <a:pPr marL="0" indent="0">
              <a:spcBef>
                <a:spcPct val="0"/>
              </a:spcBef>
              <a:buNone/>
            </a:pPr>
            <a:r>
              <a:rPr lang="de-DE" altLang="de-DE" sz="2400" dirty="0" smtClean="0">
                <a:latin typeface="Arial" panose="020B0604020202020204" pitchFamily="34" charset="0"/>
              </a:rPr>
              <a:t>                                   </a:t>
            </a:r>
            <a:r>
              <a:rPr lang="de-DE" altLang="de-DE" sz="2400" b="1" dirty="0" smtClean="0">
                <a:latin typeface="Arial" panose="020B0604020202020204" pitchFamily="34" charset="0"/>
              </a:rPr>
              <a:t>u n d </a:t>
            </a:r>
          </a:p>
          <a:p>
            <a:pPr>
              <a:spcBef>
                <a:spcPct val="0"/>
              </a:spcBef>
            </a:pPr>
            <a:r>
              <a:rPr lang="de-DE" altLang="de-DE" sz="2400" dirty="0" smtClean="0">
                <a:latin typeface="Arial" panose="020B0604020202020204" pitchFamily="34" charset="0"/>
              </a:rPr>
              <a:t>Fundgrube </a:t>
            </a:r>
          </a:p>
          <a:p>
            <a:pPr marL="0" indent="0">
              <a:spcBef>
                <a:spcPct val="0"/>
              </a:spcBef>
            </a:pPr>
            <a:r>
              <a:rPr lang="de-DE" altLang="de-DE" sz="2400" dirty="0" smtClean="0">
                <a:latin typeface="Arial" panose="020B0604020202020204" pitchFamily="34" charset="0"/>
              </a:rPr>
              <a:t>  Doppelter Büchersatz in allen Fachräumen</a:t>
            </a:r>
          </a:p>
          <a:p>
            <a:pPr marL="0" indent="0">
              <a:spcBef>
                <a:spcPct val="0"/>
              </a:spcBef>
            </a:pPr>
            <a:r>
              <a:rPr lang="de-DE" altLang="de-DE" sz="2400" dirty="0">
                <a:latin typeface="Arial" panose="020B0604020202020204" pitchFamily="34" charset="0"/>
              </a:rPr>
              <a:t> </a:t>
            </a:r>
            <a:r>
              <a:rPr lang="de-DE" altLang="de-DE" sz="2400" dirty="0" smtClean="0">
                <a:latin typeface="Arial" panose="020B0604020202020204" pitchFamily="34" charset="0"/>
              </a:rPr>
              <a:t> In jedem </a:t>
            </a:r>
            <a:r>
              <a:rPr lang="de-DE" altLang="de-DE" sz="2400" dirty="0" err="1" smtClean="0">
                <a:latin typeface="Arial" panose="020B0604020202020204" pitchFamily="34" charset="0"/>
              </a:rPr>
              <a:t>Fachraum</a:t>
            </a:r>
            <a:r>
              <a:rPr lang="de-DE" altLang="de-DE" sz="2400" dirty="0" smtClean="0">
                <a:latin typeface="Arial" panose="020B0604020202020204" pitchFamily="34" charset="0"/>
              </a:rPr>
              <a:t>: </a:t>
            </a:r>
            <a:r>
              <a:rPr lang="de-DE" altLang="de-DE" sz="2400" dirty="0" err="1" smtClean="0">
                <a:latin typeface="Arial" panose="020B0604020202020204" pitchFamily="34" charset="0"/>
              </a:rPr>
              <a:t>Beamer</a:t>
            </a:r>
            <a:r>
              <a:rPr lang="de-DE" altLang="de-DE" sz="2400" dirty="0" smtClean="0">
                <a:latin typeface="Arial" panose="020B0604020202020204" pitchFamily="34" charset="0"/>
              </a:rPr>
              <a:t>, </a:t>
            </a:r>
          </a:p>
          <a:p>
            <a:pPr marL="0" indent="0">
              <a:spcBef>
                <a:spcPct val="0"/>
              </a:spcBef>
              <a:buNone/>
            </a:pPr>
            <a:r>
              <a:rPr lang="de-DE" altLang="de-DE" sz="2400" dirty="0">
                <a:latin typeface="Arial" panose="020B0604020202020204" pitchFamily="34" charset="0"/>
              </a:rPr>
              <a:t> </a:t>
            </a:r>
            <a:r>
              <a:rPr lang="de-DE" altLang="de-DE" sz="2400" dirty="0" smtClean="0">
                <a:latin typeface="Arial" panose="020B0604020202020204" pitchFamily="34" charset="0"/>
              </a:rPr>
              <a:t>   Tischkamera, PC</a:t>
            </a:r>
          </a:p>
          <a:p>
            <a:pPr>
              <a:spcBef>
                <a:spcPct val="0"/>
              </a:spcBef>
            </a:pPr>
            <a:endParaRPr lang="de-DE" altLang="de-DE" sz="2400" dirty="0" smtClean="0"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de-DE" altLang="de-DE" sz="2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de-DE" altLang="de-DE" sz="2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2400" dirty="0">
                <a:latin typeface="Arial" panose="020B0604020202020204" pitchFamily="34" charset="0"/>
              </a:rPr>
              <a:t>i</a:t>
            </a:r>
            <a:r>
              <a:rPr lang="de-DE" altLang="de-DE" sz="2400" dirty="0" smtClean="0">
                <a:latin typeface="Arial" panose="020B0604020202020204" pitchFamily="34" charset="0"/>
              </a:rPr>
              <a:t>m Unterricht</a:t>
            </a:r>
          </a:p>
          <a:p>
            <a:pPr marL="0" indent="0">
              <a:spcBef>
                <a:spcPct val="0"/>
              </a:spcBef>
              <a:buNone/>
            </a:pPr>
            <a:endParaRPr lang="de-DE" altLang="de-DE" sz="2400" dirty="0" smtClean="0">
              <a:latin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endParaRPr lang="de-DE" altLang="de-DE" sz="2400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70" y="3724592"/>
            <a:ext cx="1636469" cy="113939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639821"/>
            <a:ext cx="1872208" cy="155393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69" y="4941168"/>
            <a:ext cx="1547498" cy="1032062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2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2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24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uiExpand="1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92150"/>
            <a:ext cx="8316913" cy="1296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de-DE" altLang="de-DE" sz="2800" b="1" smtClean="0">
                <a:solidFill>
                  <a:schemeClr val="tx1"/>
                </a:solidFill>
                <a:latin typeface="Arial" panose="020B0604020202020204" pitchFamily="34" charset="0"/>
              </a:rPr>
              <a:t>Wahlpflichtfächerangebote</a:t>
            </a:r>
            <a:r>
              <a:rPr lang="de-DE" altLang="de-DE" sz="3200" b="1" smtClean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r>
              <a:rPr lang="de-DE" altLang="de-DE" sz="240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4149725"/>
            <a:ext cx="9144000" cy="1728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de-DE" altLang="de-DE" sz="2400" dirty="0" smtClean="0">
                <a:latin typeface="Arial" panose="020B0604020202020204" pitchFamily="34" charset="0"/>
              </a:rPr>
              <a:t>Französisch, Italienisch I/II, Japanisch, Haushalt und Ernährung, Instrumentalmusik, Chor, Soziales Handeln, Schulsanitätsdienst, Streitschlichtung, Lernen </a:t>
            </a:r>
            <a:r>
              <a:rPr lang="de-DE" altLang="de-DE" sz="2400" dirty="0" err="1" smtClean="0">
                <a:latin typeface="Arial" panose="020B0604020202020204" pitchFamily="34" charset="0"/>
              </a:rPr>
              <a:t>lernen</a:t>
            </a:r>
            <a:r>
              <a:rPr lang="de-DE" altLang="de-DE" sz="2400" dirty="0" smtClean="0">
                <a:latin typeface="Arial" panose="020B0604020202020204" pitchFamily="34" charset="0"/>
              </a:rPr>
              <a:t>, Legasthenie, Klettern, Projekt „Altenheim“, Integratives-Theater , …</a:t>
            </a:r>
            <a:endParaRPr lang="de-DE" altLang="de-DE" sz="1600" dirty="0" smtClean="0">
              <a:latin typeface="Arial" panose="020B0604020202020204" pitchFamily="34" charset="0"/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0" y="1844675"/>
            <a:ext cx="7885113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altLang="de-DE" sz="2400" dirty="0"/>
              <a:t>	I	mathematisch-naturwissenschaftlich	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altLang="de-DE" sz="2400" dirty="0"/>
              <a:t>  	II 	wirtschaftlich-kaufmännisch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altLang="de-DE" sz="2400" dirty="0"/>
              <a:t>   	</a:t>
            </a:r>
            <a:r>
              <a:rPr lang="de-DE" altLang="de-DE" sz="2400" dirty="0" err="1"/>
              <a:t>IIIa</a:t>
            </a:r>
            <a:r>
              <a:rPr lang="de-DE" altLang="de-DE" sz="2400" dirty="0"/>
              <a:t> 	fremdsprachlich französisch/spanisch</a:t>
            </a:r>
            <a:br>
              <a:rPr lang="de-DE" altLang="de-DE" sz="2400" dirty="0"/>
            </a:br>
            <a:r>
              <a:rPr lang="de-DE" altLang="de-DE" sz="2400" dirty="0"/>
              <a:t>   	</a:t>
            </a:r>
            <a:r>
              <a:rPr lang="de-DE" altLang="de-DE" sz="2400" dirty="0" err="1"/>
              <a:t>IIIb</a:t>
            </a:r>
            <a:r>
              <a:rPr lang="de-DE" altLang="de-DE" sz="2400" dirty="0"/>
              <a:t> 	</a:t>
            </a:r>
            <a:r>
              <a:rPr lang="de-DE" altLang="de-DE" sz="2400" dirty="0" smtClean="0"/>
              <a:t>musisch</a:t>
            </a:r>
            <a:endParaRPr lang="de-DE" altLang="de-DE" sz="2400" dirty="0"/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755650" y="260350"/>
            <a:ext cx="51482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altLang="de-DE" b="1"/>
              <a:t>Unterrichtsangebote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0" y="3644900"/>
            <a:ext cx="62277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altLang="de-DE" b="1"/>
              <a:t>Wahlunterricht:</a:t>
            </a:r>
            <a:r>
              <a:rPr lang="de-DE" altLang="de-DE"/>
              <a:t> 	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build="p"/>
      <p:bldP spid="56326" grpId="0"/>
      <p:bldP spid="563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3568" y="692696"/>
            <a:ext cx="7776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Talent- </a:t>
            </a:r>
            <a:r>
              <a:rPr lang="de-DE" dirty="0" smtClean="0"/>
              <a:t>Gruppe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19" y="1412776"/>
            <a:ext cx="6543562" cy="3528392"/>
          </a:xfrm>
          <a:prstGeom prst="rect">
            <a:avLst/>
          </a:prstGeom>
        </p:spPr>
      </p:pic>
      <p:sp>
        <p:nvSpPr>
          <p:cNvPr id="4" name="Flussdiagramm: Lochstreifen 3"/>
          <p:cNvSpPr/>
          <p:nvPr/>
        </p:nvSpPr>
        <p:spPr bwMode="auto">
          <a:xfrm>
            <a:off x="2195736" y="2132856"/>
            <a:ext cx="4752528" cy="1800200"/>
          </a:xfrm>
          <a:prstGeom prst="flowChartPunchedTap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</a:pPr>
            <a:r>
              <a:rPr kumimoji="0" lang="de-DE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Spanisch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47" y="1187597"/>
            <a:ext cx="1964953" cy="1964953"/>
          </a:xfrm>
          <a:prstGeom prst="rect">
            <a:avLst/>
          </a:prstGeom>
        </p:spPr>
      </p:pic>
      <p:sp>
        <p:nvSpPr>
          <p:cNvPr id="9" name="Wolkenförmige Legende 8"/>
          <p:cNvSpPr/>
          <p:nvPr/>
        </p:nvSpPr>
        <p:spPr bwMode="auto">
          <a:xfrm>
            <a:off x="1979712" y="4365104"/>
            <a:ext cx="3816424" cy="1872208"/>
          </a:xfrm>
          <a:prstGeom prst="cloudCallou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</a:pPr>
            <a:r>
              <a:rPr lang="de-DE" dirty="0" smtClean="0">
                <a:latin typeface="Arial" charset="0"/>
              </a:rPr>
              <a:t>¡</a:t>
            </a:r>
            <a:r>
              <a:rPr lang="de-DE" sz="4400" dirty="0" smtClean="0">
                <a:latin typeface="Arial" charset="0"/>
              </a:rPr>
              <a:t>Hola </a:t>
            </a:r>
            <a:r>
              <a:rPr lang="de-DE" sz="4400" dirty="0" err="1" smtClean="0">
                <a:latin typeface="Arial" charset="0"/>
              </a:rPr>
              <a:t>chicas</a:t>
            </a:r>
            <a:r>
              <a:rPr lang="de-DE" sz="4400" dirty="0" smtClean="0">
                <a:latin typeface="Arial" charset="0"/>
              </a:rPr>
              <a:t> !</a:t>
            </a:r>
            <a:endParaRPr kumimoji="0" lang="de-DE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21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016"/>
            <a:ext cx="2933216" cy="2613273"/>
          </a:xfrm>
          <a:prstGeom prst="rect">
            <a:avLst/>
          </a:prstGeom>
        </p:spPr>
      </p:pic>
      <p:sp>
        <p:nvSpPr>
          <p:cNvPr id="2" name="Wolkenförmige Legende 1"/>
          <p:cNvSpPr/>
          <p:nvPr/>
        </p:nvSpPr>
        <p:spPr bwMode="auto">
          <a:xfrm>
            <a:off x="1835696" y="404664"/>
            <a:ext cx="6768752" cy="3600400"/>
          </a:xfrm>
          <a:prstGeom prst="cloudCallout">
            <a:avLst>
              <a:gd name="adj1" fmla="val -53491"/>
              <a:gd name="adj2" fmla="val 73103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</a:pPr>
            <a:endParaRPr lang="de-DE" dirty="0" smtClean="0"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</a:pPr>
            <a:r>
              <a:rPr lang="de-DE" dirty="0" smtClean="0">
                <a:latin typeface="Arial" charset="0"/>
              </a:rPr>
              <a:t>¡</a:t>
            </a:r>
            <a:r>
              <a:rPr lang="de-DE" sz="4400" dirty="0" smtClean="0">
                <a:latin typeface="Arial" charset="0"/>
              </a:rPr>
              <a:t>Hola </a:t>
            </a:r>
            <a:r>
              <a:rPr lang="de-DE" sz="4400" dirty="0" err="1" smtClean="0">
                <a:latin typeface="Arial" charset="0"/>
              </a:rPr>
              <a:t>chicas</a:t>
            </a:r>
            <a:r>
              <a:rPr lang="de-DE" sz="4400" dirty="0" smtClean="0">
                <a:latin typeface="Arial" charset="0"/>
              </a:rPr>
              <a:t> !</a:t>
            </a:r>
            <a:endParaRPr kumimoji="0" lang="de-DE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07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52736"/>
            <a:ext cx="8686800" cy="45357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de-DE" altLang="de-DE" sz="2400" dirty="0" smtClean="0">
                <a:latin typeface="Arial" panose="020B0604020202020204" pitchFamily="34" charset="0"/>
              </a:rPr>
              <a:t>Ergänzungsunterricht für 5. Kl.: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e-DE" altLang="de-DE" sz="2400" dirty="0" smtClean="0">
                <a:latin typeface="Arial" panose="020B0604020202020204" pitchFamily="34" charset="0"/>
              </a:rPr>
              <a:t>	D – E - 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e-DE" altLang="de-DE" sz="2400" dirty="0" smtClean="0">
                <a:latin typeface="Arial" panose="020B0604020202020204" pitchFamily="34" charset="0"/>
              </a:rPr>
              <a:t>Konversation in E, F und </a:t>
            </a:r>
            <a:r>
              <a:rPr lang="de-DE" altLang="de-DE" sz="2400" dirty="0" err="1" smtClean="0">
                <a:latin typeface="Arial" panose="020B0604020202020204" pitchFamily="34" charset="0"/>
              </a:rPr>
              <a:t>Sp</a:t>
            </a:r>
            <a:r>
              <a:rPr lang="de-DE" altLang="de-DE" sz="2400" dirty="0" smtClean="0">
                <a:latin typeface="Arial" panose="020B0604020202020204" pitchFamily="34" charset="0"/>
              </a:rPr>
              <a:t> für 10. Kl.</a:t>
            </a:r>
          </a:p>
          <a:p>
            <a:pPr>
              <a:lnSpc>
                <a:spcPct val="80000"/>
              </a:lnSpc>
              <a:buFontTx/>
              <a:buNone/>
            </a:pPr>
            <a:endParaRPr lang="de-DE" altLang="de-DE" sz="2400" dirty="0" smtClean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de-DE" altLang="de-DE" sz="2400" dirty="0" smtClean="0">
                <a:latin typeface="Arial" panose="020B0604020202020204" pitchFamily="34" charset="0"/>
              </a:rPr>
              <a:t>Tutorensystem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e-DE" altLang="de-DE" sz="2400" dirty="0" err="1" smtClean="0">
                <a:latin typeface="Arial" panose="020B0604020202020204" pitchFamily="34" charset="0"/>
              </a:rPr>
              <a:t>ZfU</a:t>
            </a:r>
            <a:r>
              <a:rPr lang="de-DE" altLang="de-DE" sz="2400" dirty="0" smtClean="0">
                <a:latin typeface="Arial" panose="020B0604020202020204" pitchFamily="34" charset="0"/>
              </a:rPr>
              <a:t> – Zeit für UNESCO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e-DE" altLang="de-DE" sz="2400" dirty="0" smtClean="0">
                <a:latin typeface="Arial" panose="020B0604020202020204" pitchFamily="34" charset="0"/>
              </a:rPr>
              <a:t>Sanitätsdienst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e-DE" altLang="de-DE" sz="2400" dirty="0" smtClean="0">
                <a:latin typeface="Arial" panose="020B0604020202020204" pitchFamily="34" charset="0"/>
              </a:rPr>
              <a:t>Besondere Klassen: 	Bläserklasse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e-DE" altLang="de-DE" sz="2400" dirty="0" smtClean="0">
                <a:latin typeface="Arial" panose="020B0604020202020204" pitchFamily="34" charset="0"/>
              </a:rPr>
              <a:t>					Gebundene Ganztagesklasse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e-DE" altLang="de-DE" sz="2400" dirty="0" smtClean="0">
                <a:latin typeface="Arial" panose="020B0604020202020204" pitchFamily="34" charset="0"/>
              </a:rPr>
              <a:t>					Talentgruppe - Spanisch</a:t>
            </a:r>
            <a:endParaRPr lang="de-DE" altLang="de-DE" dirty="0" smtClean="0"/>
          </a:p>
        </p:txBody>
      </p:sp>
      <p:sp>
        <p:nvSpPr>
          <p:cNvPr id="17411" name="Text Box 1028"/>
          <p:cNvSpPr txBox="1">
            <a:spLocks noChangeArrowheads="1"/>
          </p:cNvSpPr>
          <p:nvPr/>
        </p:nvSpPr>
        <p:spPr bwMode="auto">
          <a:xfrm>
            <a:off x="250825" y="188913"/>
            <a:ext cx="86423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altLang="de-DE" b="1"/>
              <a:t>Besondere Möglichkeiten der Förderung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28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128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128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128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96975"/>
            <a:ext cx="8229600" cy="331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4800" b="1" smtClean="0">
                <a:latin typeface="Arial" panose="020B0604020202020204" pitchFamily="34" charset="0"/>
              </a:rPr>
              <a:t>Unser Schulprofil:</a:t>
            </a:r>
            <a:r>
              <a:rPr lang="de-DE" altLang="de-DE" b="1" smtClean="0">
                <a:latin typeface="Arial" panose="020B0604020202020204" pitchFamily="34" charset="0"/>
              </a:rPr>
              <a:t> </a:t>
            </a:r>
            <a:br>
              <a:rPr lang="de-DE" altLang="de-DE" b="1" smtClean="0">
                <a:latin typeface="Arial" panose="020B0604020202020204" pitchFamily="34" charset="0"/>
              </a:rPr>
            </a:br>
            <a:r>
              <a:rPr lang="de-DE" altLang="de-DE" b="1" smtClean="0">
                <a:latin typeface="Arial" panose="020B0604020202020204" pitchFamily="34" charset="0"/>
              </a:rPr>
              <a:t/>
            </a:r>
            <a:br>
              <a:rPr lang="de-DE" altLang="de-DE" b="1" smtClean="0">
                <a:latin typeface="Arial" panose="020B0604020202020204" pitchFamily="34" charset="0"/>
              </a:rPr>
            </a:br>
            <a:r>
              <a:rPr lang="de-DE" altLang="de-DE" sz="6000" b="1" smtClean="0">
                <a:latin typeface="Arial" panose="020B0604020202020204" pitchFamily="34" charset="0"/>
              </a:rPr>
              <a:t>UNESCO-</a:t>
            </a:r>
            <a:r>
              <a:rPr lang="de-DE" altLang="de-DE" smtClean="0">
                <a:latin typeface="Arial" panose="020B0604020202020204" pitchFamily="34" charset="0"/>
              </a:rPr>
              <a:t/>
            </a:r>
            <a:br>
              <a:rPr lang="de-DE" altLang="de-DE" smtClean="0">
                <a:latin typeface="Arial" panose="020B0604020202020204" pitchFamily="34" charset="0"/>
              </a:rPr>
            </a:br>
            <a:r>
              <a:rPr lang="de-DE" altLang="de-DE" smtClean="0">
                <a:latin typeface="Arial" panose="020B0604020202020204" pitchFamily="34" charset="0"/>
              </a:rPr>
              <a:t>Projektschule</a:t>
            </a:r>
            <a:br>
              <a:rPr lang="de-DE" altLang="de-DE" smtClean="0">
                <a:latin typeface="Arial" panose="020B0604020202020204" pitchFamily="34" charset="0"/>
              </a:rPr>
            </a:br>
            <a:endParaRPr lang="de-DE" altLang="de-DE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ChangeArrowheads="1"/>
          </p:cNvSpPr>
          <p:nvPr/>
        </p:nvSpPr>
        <p:spPr bwMode="auto">
          <a:xfrm>
            <a:off x="155575" y="66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endParaRPr lang="de-DE" altLang="de-DE"/>
          </a:p>
        </p:txBody>
      </p:sp>
      <p:grpSp>
        <p:nvGrpSpPr>
          <p:cNvPr id="21507" name="Group 16"/>
          <p:cNvGrpSpPr>
            <a:grpSpLocks/>
          </p:cNvGrpSpPr>
          <p:nvPr/>
        </p:nvGrpSpPr>
        <p:grpSpPr bwMode="auto">
          <a:xfrm>
            <a:off x="1415256" y="0"/>
            <a:ext cx="6624637" cy="6858000"/>
            <a:chOff x="1248" y="672"/>
            <a:chExt cx="2902" cy="3029"/>
          </a:xfrm>
        </p:grpSpPr>
        <p:pic>
          <p:nvPicPr>
            <p:cNvPr id="21508" name="Picture 8" descr="tempelbild5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672"/>
              <a:ext cx="2902" cy="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9" name="Picture 12" descr="bild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1706"/>
              <a:ext cx="680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0" name="Picture 13" descr="begegne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" y="1706"/>
              <a:ext cx="725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1" name="Picture 14" descr="acht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1706"/>
              <a:ext cx="681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620688"/>
            <a:ext cx="806489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6600" dirty="0" smtClean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836712"/>
            <a:ext cx="4519275" cy="237626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491880" y="3284984"/>
            <a:ext cx="46085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„ Soziales Engagement ist uns wichtig !“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265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2"/>
            <a:ext cx="6754918" cy="46615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868144" y="4365104"/>
            <a:ext cx="2520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rgbClr val="C00000"/>
                </a:solidFill>
                <a:latin typeface="Brush Script MT" panose="03060802040406070304" pitchFamily="66" charset="0"/>
              </a:rPr>
              <a:t>v</a:t>
            </a:r>
            <a:r>
              <a:rPr lang="de-DE" sz="4400" b="1" dirty="0" smtClean="0">
                <a:solidFill>
                  <a:srgbClr val="C00000"/>
                </a:solidFill>
                <a:latin typeface="Brush Script MT" panose="03060802040406070304" pitchFamily="66" charset="0"/>
              </a:rPr>
              <a:t>or nunmehr 4 Jahren</a:t>
            </a:r>
            <a:endParaRPr lang="de-DE" sz="4400" b="1" dirty="0">
              <a:solidFill>
                <a:srgbClr val="C0000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185695"/>
            <a:ext cx="2428875" cy="19050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62994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2824" cy="350100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98" y="1619740"/>
            <a:ext cx="6174001" cy="411651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692" y="3625379"/>
            <a:ext cx="4694308" cy="312875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8" y="3747006"/>
            <a:ext cx="4517870" cy="301229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155" y="-5161"/>
            <a:ext cx="4024589" cy="268238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 rot="19730225">
            <a:off x="201219" y="1684471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Lichterkette am Max-Josefs-Platz gegen Rassismus</a:t>
            </a:r>
            <a:endParaRPr lang="de-DE" sz="54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15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0152" cy="395911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725" y="3042869"/>
            <a:ext cx="5724128" cy="381513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03" y="1"/>
            <a:ext cx="4607243" cy="307072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" y="3356992"/>
            <a:ext cx="4716016" cy="33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5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200247" cy="540018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260648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 smtClean="0">
                <a:solidFill>
                  <a:schemeClr val="bg1"/>
                </a:solidFill>
              </a:rPr>
              <a:t>Sternstundenstand</a:t>
            </a:r>
            <a:endParaRPr lang="de-DE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33" y="3860215"/>
            <a:ext cx="3997047" cy="299778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" y="-24410"/>
            <a:ext cx="5162742" cy="688240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11560" y="4919008"/>
            <a:ext cx="5040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Sternstundenstand</a:t>
            </a:r>
          </a:p>
          <a:p>
            <a:r>
              <a:rPr lang="de-DE" sz="40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Eröffnung durch die</a:t>
            </a:r>
          </a:p>
          <a:p>
            <a:r>
              <a:rPr lang="de-DE" sz="40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Musikklassen</a:t>
            </a:r>
            <a:endParaRPr lang="de-DE" sz="40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0"/>
            <a:ext cx="6660232" cy="44557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406150" y="3860214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Erlös 2019</a:t>
            </a:r>
            <a:endParaRPr lang="de-DE" sz="48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Pfeil nach rechts 5"/>
          <p:cNvSpPr/>
          <p:nvPr/>
        </p:nvSpPr>
        <p:spPr bwMode="auto">
          <a:xfrm rot="16200000">
            <a:off x="5105818" y="2696818"/>
            <a:ext cx="1870165" cy="74224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pitchFamily="2" charset="2"/>
              <a:buChar char="l"/>
              <a:tabLst/>
            </a:pPr>
            <a:endParaRPr kumimoji="0" lang="de-DE" sz="3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469503" y="1818902"/>
            <a:ext cx="915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12.265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20663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27584" y="692696"/>
            <a:ext cx="73448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Die Mädchenrealschule bereist die Welt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09478" cy="409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4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051720" y="404664"/>
            <a:ext cx="5112568" cy="58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altLang="de-DE" sz="3600" dirty="0" smtClean="0"/>
              <a:t>Austausch Lanzarote</a:t>
            </a:r>
            <a:endParaRPr lang="de-DE" altLang="de-DE" sz="36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9" y="1184801"/>
            <a:ext cx="7560782" cy="4488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7" y="-5680"/>
            <a:ext cx="6994261" cy="321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4984"/>
            <a:ext cx="4014928" cy="263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068960"/>
            <a:ext cx="489722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4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93" y="3429000"/>
            <a:ext cx="4160611" cy="259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440356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55" y="61191"/>
            <a:ext cx="4289386" cy="321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" y="404663"/>
            <a:ext cx="4493132" cy="253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70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754250" y="188640"/>
            <a:ext cx="5706182" cy="58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altLang="de-DE" sz="3600" dirty="0" smtClean="0"/>
              <a:t>Austausch Ichikawa</a:t>
            </a:r>
            <a:endParaRPr lang="de-DE" altLang="de-DE" sz="3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74694"/>
            <a:ext cx="7128792" cy="5346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699792" y="0"/>
            <a:ext cx="5723731" cy="58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altLang="de-DE" sz="3600" dirty="0" smtClean="0"/>
              <a:t>Austausch Lazise</a:t>
            </a:r>
            <a:endParaRPr lang="de-DE" altLang="de-DE" sz="36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272808" cy="5373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971600" y="764704"/>
            <a:ext cx="77048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Liebe Schülerinnen, dies erwartet DICH an der Mädchenrealschule</a:t>
            </a:r>
            <a:endParaRPr lang="de-DE" sz="4400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9207" y="298080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i="1" dirty="0" smtClean="0"/>
              <a:t>Bläserklassen 5 – 6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07504" y="417478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i="1" dirty="0" smtClean="0"/>
              <a:t>Ganztagesklasse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139952" y="4220950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2800" i="1" dirty="0" smtClean="0"/>
              <a:t>Förderunterricht Legasthenie</a:t>
            </a:r>
          </a:p>
        </p:txBody>
      </p:sp>
    </p:spTree>
    <p:extLst>
      <p:ext uri="{BB962C8B-B14F-4D97-AF65-F5344CB8AC3E}">
        <p14:creationId xmlns:p14="http://schemas.microsoft.com/office/powerpoint/2010/main" val="21796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339752" y="163858"/>
            <a:ext cx="5435699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altLang="de-DE" sz="4000" dirty="0" smtClean="0"/>
              <a:t>Austausch Estland</a:t>
            </a:r>
            <a:endParaRPr lang="de-DE" altLang="de-DE" sz="4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77795"/>
            <a:ext cx="7832872" cy="52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9115"/>
            <a:ext cx="74168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Virtueller Schüleraustausch </a:t>
            </a:r>
          </a:p>
          <a:p>
            <a:r>
              <a:rPr lang="de-DE" sz="6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mit </a:t>
            </a:r>
          </a:p>
          <a:p>
            <a:r>
              <a:rPr lang="de-DE" sz="6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China</a:t>
            </a:r>
            <a:endParaRPr lang="de-DE" sz="6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62826"/>
            <a:ext cx="6660232" cy="499517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60" y="9115"/>
            <a:ext cx="3599740" cy="269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43608" y="1052736"/>
            <a:ext cx="7416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rgbClr val="00B050"/>
                </a:solidFill>
                <a:latin typeface="Baskerville Old Face" panose="02020602080505020303" pitchFamily="18" charset="0"/>
              </a:rPr>
              <a:t>Dreharbeiten zum Projekt </a:t>
            </a:r>
          </a:p>
          <a:p>
            <a:r>
              <a:rPr lang="de-DE" sz="4400" b="1" dirty="0" smtClean="0">
                <a:solidFill>
                  <a:srgbClr val="00B050"/>
                </a:solidFill>
                <a:latin typeface="Baskerville Old Face" panose="02020602080505020303" pitchFamily="18" charset="0"/>
              </a:rPr>
              <a:t>VR-Schüleraustausch mit China.</a:t>
            </a:r>
          </a:p>
        </p:txBody>
      </p:sp>
    </p:spTree>
    <p:extLst>
      <p:ext uri="{BB962C8B-B14F-4D97-AF65-F5344CB8AC3E}">
        <p14:creationId xmlns:p14="http://schemas.microsoft.com/office/powerpoint/2010/main" val="115078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547664" y="260648"/>
            <a:ext cx="5472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Schüleraustausch Toulouse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74216"/>
            <a:ext cx="5410438" cy="36004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092" y="2996952"/>
            <a:ext cx="5584357" cy="368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7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35696" y="260648"/>
            <a:ext cx="5742186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altLang="de-DE" sz="4000" dirty="0" smtClean="0"/>
              <a:t>Partnerschule Kitzbühel</a:t>
            </a:r>
            <a:endParaRPr lang="de-DE" altLang="de-DE" sz="4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998220"/>
            <a:ext cx="6482080" cy="486156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89" y="1484784"/>
            <a:ext cx="6482080" cy="4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9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7391400"/>
            <a:ext cx="80010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en-US" altLang="de-DE" sz="2000">
              <a:cs typeface="Times New Roman" panose="02020603050405020304" pitchFamily="18" charset="0"/>
            </a:endParaRP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323850" y="692150"/>
            <a:ext cx="8135938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ct val="100000"/>
              </a:spcAft>
            </a:pPr>
            <a:r>
              <a:rPr lang="de-DE" altLang="de-DE" sz="3200" dirty="0">
                <a:cs typeface="Times New Roman" panose="02020603050405020304" pitchFamily="18" charset="0"/>
              </a:rPr>
              <a:t>Jahrgangsstufe 5 und 6</a:t>
            </a:r>
          </a:p>
          <a:p>
            <a:r>
              <a:rPr lang="de-DE" altLang="de-DE" dirty="0">
                <a:solidFill>
                  <a:srgbClr val="CCFFCC"/>
                </a:solidFill>
                <a:cs typeface="Times New Roman" panose="02020603050405020304" pitchFamily="18" charset="0"/>
              </a:rPr>
              <a:t>Sich in einem neuen Umfeld orientieren</a:t>
            </a:r>
            <a:br>
              <a:rPr lang="de-DE" altLang="de-DE" dirty="0">
                <a:solidFill>
                  <a:srgbClr val="CCFFCC"/>
                </a:solidFill>
                <a:cs typeface="Times New Roman" panose="02020603050405020304" pitchFamily="18" charset="0"/>
              </a:rPr>
            </a:br>
            <a:r>
              <a:rPr lang="de-DE" altLang="de-DE" dirty="0">
                <a:solidFill>
                  <a:srgbClr val="CCFFCC"/>
                </a:solidFill>
              </a:rPr>
              <a:t>Schulgemeinschaft mitgestalten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400" dirty="0" smtClean="0"/>
              <a:t>Forscherklasse</a:t>
            </a:r>
            <a:endParaRPr lang="de-DE" alt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400" dirty="0"/>
              <a:t>Förderung für Schülerinnen mit Legasthenie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400" dirty="0"/>
              <a:t>Einführung ins neue Umfeld – Tutorensystem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400" dirty="0">
                <a:cs typeface="Times New Roman" panose="02020603050405020304" pitchFamily="18" charset="0"/>
              </a:rPr>
              <a:t>Einführung in </a:t>
            </a:r>
            <a:r>
              <a:rPr lang="de-DE" altLang="de-DE" sz="2400" dirty="0" smtClean="0">
                <a:cs typeface="Times New Roman" panose="02020603050405020304" pitchFamily="18" charset="0"/>
              </a:rPr>
              <a:t>das Arbeiten </a:t>
            </a:r>
            <a:r>
              <a:rPr lang="de-DE" altLang="de-DE" sz="2400" dirty="0">
                <a:cs typeface="Times New Roman" panose="02020603050405020304" pitchFamily="18" charset="0"/>
              </a:rPr>
              <a:t>- Lernen </a:t>
            </a:r>
            <a:r>
              <a:rPr lang="de-DE" altLang="de-DE" sz="2400" dirty="0" err="1">
                <a:cs typeface="Times New Roman" panose="02020603050405020304" pitchFamily="18" charset="0"/>
              </a:rPr>
              <a:t>lernen</a:t>
            </a:r>
            <a:endParaRPr lang="de-DE" altLang="de-DE" sz="24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altLang="de-DE" sz="2400" dirty="0">
                <a:cs typeface="Times New Roman" panose="02020603050405020304" pitchFamily="18" charset="0"/>
              </a:rPr>
              <a:t>Neue Gemeinschaft – Begegnungstage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altLang="de-DE" sz="2400" dirty="0">
                <a:cs typeface="Times New Roman" panose="02020603050405020304" pitchFamily="18" charset="0"/>
              </a:rPr>
              <a:t>Entscheidung für die Wahlpflichtfächergruppe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1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mtClean="0">
                <a:latin typeface="Arial" panose="020B0604020202020204" pitchFamily="34" charset="0"/>
                <a:cs typeface="Arial" panose="020B0604020202020204" pitchFamily="34" charset="0"/>
              </a:rPr>
              <a:t>Gebundene Ganztagesklasse</a:t>
            </a:r>
            <a:endParaRPr lang="de-DE" altLang="de-DE" smtClean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4526137"/>
              </p:ext>
            </p:extLst>
          </p:nvPr>
        </p:nvGraphicFramePr>
        <p:xfrm>
          <a:off x="683568" y="1052736"/>
          <a:ext cx="8147052" cy="474119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1287"/>
                <a:gridCol w="1257671"/>
                <a:gridCol w="1330116"/>
                <a:gridCol w="1584575"/>
                <a:gridCol w="116838"/>
                <a:gridCol w="1192929"/>
                <a:gridCol w="1313636"/>
              </a:tblGrid>
              <a:tr h="365736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Uhr</a:t>
                      </a:r>
                      <a:endParaRPr lang="de-D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endParaRPr lang="de-D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</a:t>
                      </a:r>
                      <a:endParaRPr lang="de-D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</a:t>
                      </a:r>
                      <a:endParaRPr lang="de-D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</a:t>
                      </a:r>
                      <a:endParaRPr lang="de-D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</a:t>
                      </a:r>
                      <a:endParaRPr lang="de-D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</a:tr>
              <a:tr h="364040"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7.50-8.35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de-DE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de-DE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 err="1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</a:t>
                      </a:r>
                      <a:endParaRPr lang="de-DE" sz="1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de-DE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de-DE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rgbClr val="FFFF00"/>
                    </a:solidFill>
                  </a:tcPr>
                </a:tc>
              </a:tr>
              <a:tr h="364040"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8.35-9.25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de-DE" sz="1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de-DE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 err="1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</a:t>
                      </a:r>
                      <a:endParaRPr lang="de-DE" sz="1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de-DE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de-DE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rgbClr val="FFFF00"/>
                    </a:solidFill>
                  </a:tcPr>
                </a:tc>
              </a:tr>
              <a:tr h="364040">
                <a:tc gridSpan="7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Kleine Frühstückspause</a:t>
                      </a:r>
                      <a:endParaRPr lang="de-DE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de-D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4143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9.35-10.15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kern="1200" dirty="0" smtClean="0">
                          <a:solidFill>
                            <a:srgbClr val="CC00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</a:t>
                      </a:r>
                      <a:endParaRPr lang="de-DE" sz="1600" kern="1200" dirty="0">
                        <a:solidFill>
                          <a:srgbClr val="CC00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endParaRPr lang="de-DE" sz="1600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de-DE" sz="11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de-DE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</a:t>
                      </a:r>
                      <a:endParaRPr lang="de-DE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1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10.15-11.05</a:t>
                      </a:r>
                      <a:endParaRPr lang="de-DE" sz="16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CC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</a:t>
                      </a:r>
                      <a:endParaRPr lang="de-DE" sz="1600" dirty="0">
                        <a:solidFill>
                          <a:srgbClr val="CC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endParaRPr lang="de-DE" sz="1600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91438" marR="91438"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</a:t>
                      </a:r>
                      <a:endParaRPr lang="de-DE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de-DE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</a:tr>
              <a:tr h="364040"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11.20-12.05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HE/Yoga</a:t>
                      </a:r>
                      <a:endParaRPr lang="de-DE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</a:t>
                      </a:r>
                      <a:endParaRPr lang="de-DE" sz="1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de-DE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de-DE" sz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6600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91438" marR="91438" marT="45709" marB="45709">
                    <a:solidFill>
                      <a:schemeClr val="accent5"/>
                    </a:solidFill>
                  </a:tcPr>
                </a:tc>
              </a:tr>
              <a:tr h="364040">
                <a:tc gridSpan="7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Mittagspause mit Essen 12.05-12.50</a:t>
                      </a:r>
                      <a:endParaRPr lang="de-DE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  <a:tc hMerge="1">
                  <a:txBody>
                    <a:bodyPr/>
                    <a:lstStyle/>
                    <a:p>
                      <a:endParaRPr lang="de-DE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chemeClr val="accent5"/>
                    </a:solidFill>
                  </a:tcPr>
                </a:tc>
              </a:tr>
              <a:tr h="364040"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12.50-13.35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HE/</a:t>
                      </a:r>
                      <a:r>
                        <a:rPr lang="de-DE" sz="16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Kunst</a:t>
                      </a:r>
                      <a:endParaRPr lang="de-DE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</a:t>
                      </a:r>
                      <a:endParaRPr lang="de-DE" sz="1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de-DE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de-DE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de-DE" sz="16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chemeClr val="accent5"/>
                    </a:solidFill>
                  </a:tcPr>
                </a:tc>
              </a:tr>
              <a:tr h="433385">
                <a:tc gridSpan="7">
                  <a:txBody>
                    <a:bodyPr/>
                    <a:lstStyle/>
                    <a:p>
                      <a:pPr algn="ctr"/>
                      <a:r>
                        <a:rPr lang="de-DE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Nachmittagspause 13.35 – 14.00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41353"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14.00-14.45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Studierzeit</a:t>
                      </a:r>
                      <a:endParaRPr lang="de-DE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Studierzeit</a:t>
                      </a:r>
                      <a:endParaRPr lang="de-DE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lnL>
                      <a:noFill/>
                    </a:lnL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Studierzeit</a:t>
                      </a:r>
                    </a:p>
                    <a:p>
                      <a:pPr algn="ctr"/>
                      <a:endParaRPr lang="de-DE" sz="1600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rgbClr val="FF993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Studierzeit</a:t>
                      </a:r>
                      <a:endParaRPr lang="de-DE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solidFill>
                      <a:srgbClr val="FF99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frei</a:t>
                      </a:r>
                      <a:endParaRPr lang="de-DE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noFill/>
                  </a:tcPr>
                </a:tc>
              </a:tr>
              <a:tr h="429128"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14.45 -15.30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Lesen</a:t>
                      </a:r>
                      <a:endParaRPr lang="de-DE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Kunst</a:t>
                      </a:r>
                      <a:endParaRPr lang="de-DE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Sport</a:t>
                      </a:r>
                      <a:endParaRPr lang="de-DE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Sport</a:t>
                      </a:r>
                      <a:endParaRPr lang="de-DE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frei</a:t>
                      </a:r>
                      <a:endParaRPr lang="de-DE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marT="45709" marB="4570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74570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0" y="260648"/>
            <a:ext cx="9036496" cy="64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altLang="de-DE" sz="4000" b="1" dirty="0" smtClean="0"/>
              <a:t>Beispielplan normale 5. Klasse</a:t>
            </a:r>
            <a:endParaRPr lang="de-DE" altLang="de-DE" sz="4000" b="1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60622"/>
              </p:ext>
            </p:extLst>
          </p:nvPr>
        </p:nvGraphicFramePr>
        <p:xfrm>
          <a:off x="1524000" y="1397000"/>
          <a:ext cx="6096000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/>
                        <a:t>Mo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/>
                        <a:t>Di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/>
                        <a:t>Mi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/>
                        <a:t>Do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/>
                        <a:t>Fr</a:t>
                      </a:r>
                      <a:endParaRPr lang="de-DE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 smtClean="0"/>
                        <a:t>Mu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 smtClean="0"/>
                        <a:t>Ku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>
                          <a:solidFill>
                            <a:schemeClr val="accent1"/>
                          </a:solidFill>
                        </a:rPr>
                        <a:t>M</a:t>
                      </a:r>
                      <a:endParaRPr lang="de-DE" sz="32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>
                          <a:solidFill>
                            <a:schemeClr val="accent1"/>
                          </a:solidFill>
                        </a:rPr>
                        <a:t>M</a:t>
                      </a:r>
                      <a:endParaRPr lang="de-DE" sz="32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/>
                        <a:t>Bio</a:t>
                      </a:r>
                      <a:endParaRPr lang="de-DE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/>
                        <a:t>D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 smtClean="0"/>
                        <a:t>Ku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>
                          <a:solidFill>
                            <a:schemeClr val="accent1"/>
                          </a:solidFill>
                        </a:rPr>
                        <a:t>M</a:t>
                      </a:r>
                      <a:endParaRPr lang="de-DE" sz="32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>
                          <a:solidFill>
                            <a:schemeClr val="accent1"/>
                          </a:solidFill>
                        </a:rPr>
                        <a:t>M</a:t>
                      </a:r>
                      <a:endParaRPr lang="de-DE" sz="32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 smtClean="0"/>
                        <a:t>Rel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/>
                        <a:t>Bio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/>
                        <a:t>D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/>
                        <a:t>Sport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de-DE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 smtClean="0"/>
                        <a:t>Rel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 smtClean="0"/>
                        <a:t>Ek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/>
                        <a:t>D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 smtClean="0"/>
                        <a:t>Ek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 smtClean="0"/>
                        <a:t>Mu</a:t>
                      </a:r>
                      <a:endParaRPr lang="de-DE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de-DE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de-DE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/>
                        <a:t>Sport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/>
                        <a:t>D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>
                          <a:solidFill>
                            <a:schemeClr val="accent1"/>
                          </a:solidFill>
                        </a:rPr>
                        <a:t>M</a:t>
                      </a:r>
                      <a:endParaRPr lang="de-DE" sz="32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de-DE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de-DE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/>
                        <a:t>Sport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/>
                        <a:t>D</a:t>
                      </a:r>
                      <a:endParaRPr lang="de-D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smtClean="0">
                          <a:solidFill>
                            <a:schemeClr val="accent1"/>
                          </a:solidFill>
                        </a:rPr>
                        <a:t>M</a:t>
                      </a:r>
                      <a:endParaRPr lang="de-DE" sz="32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de-DE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Pfeil nach links 7"/>
          <p:cNvSpPr/>
          <p:nvPr/>
        </p:nvSpPr>
        <p:spPr bwMode="auto">
          <a:xfrm rot="17589810">
            <a:off x="5233189" y="1548104"/>
            <a:ext cx="2808312" cy="936104"/>
          </a:xfrm>
          <a:prstGeom prst="lef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tabLst/>
            </a:pPr>
            <a:r>
              <a:rPr kumimoji="0" lang="de-DE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Sport/Yoga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71600" y="188640"/>
            <a:ext cx="720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Weitere außerschulische</a:t>
            </a:r>
          </a:p>
          <a:p>
            <a:r>
              <a:rPr lang="de-DE" sz="72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Aktivitäten an der MRS</a:t>
            </a:r>
            <a:endParaRPr lang="de-DE" sz="72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51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0" y="11095"/>
            <a:ext cx="6479177" cy="4859383"/>
            <a:chOff x="0" y="11095"/>
            <a:chExt cx="6479177" cy="4859383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095"/>
              <a:ext cx="6479177" cy="4859383"/>
            </a:xfrm>
            <a:prstGeom prst="rect">
              <a:avLst/>
            </a:prstGeom>
          </p:spPr>
        </p:pic>
        <p:sp>
          <p:nvSpPr>
            <p:cNvPr id="3" name="Textfeld 2"/>
            <p:cNvSpPr txBox="1"/>
            <p:nvPr/>
          </p:nvSpPr>
          <p:spPr>
            <a:xfrm>
              <a:off x="107504" y="116632"/>
              <a:ext cx="230425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  <a:latin typeface="Baskerville Old Face" panose="02020602080505020303" pitchFamily="18" charset="0"/>
                </a:rPr>
                <a:t>Skilager</a:t>
              </a:r>
            </a:p>
            <a:p>
              <a:r>
                <a:rPr lang="de-DE" dirty="0" smtClean="0">
                  <a:solidFill>
                    <a:srgbClr val="FF0000"/>
                  </a:solidFill>
                  <a:latin typeface="Baskerville Old Face" panose="02020602080505020303" pitchFamily="18" charset="0"/>
                </a:rPr>
                <a:t>7.Klasse</a:t>
              </a:r>
              <a:endParaRPr lang="de-DE" dirty="0">
                <a:solidFill>
                  <a:srgbClr val="FF0000"/>
                </a:solidFill>
                <a:latin typeface="Baskerville Old Face" panose="02020602080505020303" pitchFamily="18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749632" y="1963838"/>
            <a:ext cx="6479177" cy="4894162"/>
            <a:chOff x="7107762" y="1860232"/>
            <a:chExt cx="6479177" cy="4894162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762" y="1860232"/>
              <a:ext cx="6479177" cy="4859383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7380312" y="5615621"/>
              <a:ext cx="338437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  <a:latin typeface="Baskerville Old Face" panose="02020602080505020303" pitchFamily="18" charset="0"/>
                </a:rPr>
                <a:t>Besinnungstage</a:t>
              </a:r>
            </a:p>
            <a:p>
              <a:r>
                <a:rPr lang="de-DE" dirty="0" smtClean="0">
                  <a:solidFill>
                    <a:srgbClr val="FF0000"/>
                  </a:solidFill>
                  <a:latin typeface="Baskerville Old Face" panose="02020602080505020303" pitchFamily="18" charset="0"/>
                </a:rPr>
                <a:t>10.Klasse </a:t>
              </a:r>
              <a:endParaRPr lang="de-DE" dirty="0">
                <a:solidFill>
                  <a:srgbClr val="FF0000"/>
                </a:solidFill>
                <a:latin typeface="Baskerville Old Face" panose="02020602080505020303" pitchFamily="18" charset="0"/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2195736" y="716280"/>
            <a:ext cx="6840760" cy="5130570"/>
            <a:chOff x="1763688" y="1255405"/>
            <a:chExt cx="6840760" cy="5130570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255405"/>
              <a:ext cx="6840760" cy="5130570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2116048" y="1457782"/>
              <a:ext cx="338437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  <a:latin typeface="Baskerville Old Face" panose="02020602080505020303" pitchFamily="18" charset="0"/>
                </a:rPr>
                <a:t>Begegnungstage</a:t>
              </a:r>
            </a:p>
            <a:p>
              <a:r>
                <a:rPr lang="de-DE" dirty="0" smtClean="0">
                  <a:solidFill>
                    <a:srgbClr val="FF0000"/>
                  </a:solidFill>
                  <a:latin typeface="Baskerville Old Face" panose="02020602080505020303" pitchFamily="18" charset="0"/>
                </a:rPr>
                <a:t>5. Klasse</a:t>
              </a:r>
              <a:endParaRPr lang="de-DE" dirty="0">
                <a:solidFill>
                  <a:srgbClr val="FF0000"/>
                </a:solidFill>
                <a:latin typeface="Baskerville Old Face" panose="02020602080505020303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6" name="Text Box 8"/>
          <p:cNvSpPr txBox="1">
            <a:spLocks noChangeArrowheads="1"/>
          </p:cNvSpPr>
          <p:nvPr/>
        </p:nvSpPr>
        <p:spPr bwMode="auto">
          <a:xfrm>
            <a:off x="1896864" y="727197"/>
            <a:ext cx="4907384" cy="274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altLang="de-DE" sz="3200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Die Realschule vermittelt eine erweiterte Allgemeinbildung und unterstützt die Schülerinnen und Schüler bei der beruflichen Orientierung.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93096"/>
            <a:ext cx="5400600" cy="2400267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49" y="957364"/>
            <a:ext cx="817339" cy="302609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789040"/>
            <a:ext cx="3400452" cy="2218938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17339" cy="302609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" y="518805"/>
            <a:ext cx="1799584" cy="118288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54" y="102596"/>
            <a:ext cx="1316531" cy="999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179388" y="404813"/>
            <a:ext cx="226853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de-DE" altLang="de-DE" sz="2400"/>
              <a:t>Abschlussfahrt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" y="0"/>
            <a:ext cx="6479177" cy="485938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0" y="44182"/>
            <a:ext cx="33843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10.Klasse</a:t>
            </a:r>
          </a:p>
          <a:p>
            <a:r>
              <a:rPr lang="de-DE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Abschlussfahrten</a:t>
            </a:r>
            <a:endParaRPr lang="de-DE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21" y="2060848"/>
            <a:ext cx="6479177" cy="485677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771800" y="2105030"/>
            <a:ext cx="43924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9.Klassen</a:t>
            </a:r>
          </a:p>
          <a:p>
            <a:r>
              <a:rPr lang="de-DE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Praktikum – 1 Woche</a:t>
            </a:r>
            <a:endParaRPr lang="de-DE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203848" y="4437112"/>
            <a:ext cx="4464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</a:rPr>
              <a:t>….bei der richtigen</a:t>
            </a:r>
          </a:p>
          <a:p>
            <a:r>
              <a:rPr lang="de-DE" sz="4400" b="1" dirty="0" smtClean="0">
                <a:solidFill>
                  <a:schemeClr val="accent1">
                    <a:lumMod val="50000"/>
                  </a:schemeClr>
                </a:solidFill>
                <a:latin typeface="Baskerville Old Face" panose="02020602080505020303" pitchFamily="18" charset="0"/>
              </a:rPr>
              <a:t>Schulwahl </a:t>
            </a:r>
            <a:endParaRPr lang="de-DE" sz="44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4419017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0" y="1989138"/>
            <a:ext cx="468313" cy="4202112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090600" prstMaterial="legacyMatte">
            <a:bevelT w="13500" h="13500" prst="angle"/>
            <a:bevelB w="13500" h="13500" prst="angle"/>
            <a:extrusionClr>
              <a:srgbClr val="CCFFCC"/>
            </a:extrusionClr>
            <a:contourClr>
              <a:srgbClr val="CCFFCC"/>
            </a:contourClr>
          </a:sp3d>
        </p:spPr>
        <p:txBody>
          <a:bodyPr>
            <a:spAutoFit/>
            <a:flatTx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60000"/>
              </a:lnSpc>
              <a:spcBef>
                <a:spcPct val="50000"/>
              </a:spcBef>
            </a:pPr>
            <a:r>
              <a:rPr lang="de-DE" altLang="de-DE" sz="1600" b="1"/>
              <a:t>10</a:t>
            </a:r>
          </a:p>
          <a:p>
            <a:pPr algn="ctr">
              <a:lnSpc>
                <a:spcPct val="260000"/>
              </a:lnSpc>
              <a:spcBef>
                <a:spcPct val="50000"/>
              </a:spcBef>
            </a:pPr>
            <a:r>
              <a:rPr lang="de-DE" altLang="de-DE" sz="1600" b="1"/>
              <a:t>9</a:t>
            </a:r>
          </a:p>
          <a:p>
            <a:pPr algn="ctr">
              <a:lnSpc>
                <a:spcPct val="260000"/>
              </a:lnSpc>
              <a:spcBef>
                <a:spcPct val="50000"/>
              </a:spcBef>
            </a:pPr>
            <a:r>
              <a:rPr lang="de-DE" altLang="de-DE" sz="1600" b="1"/>
              <a:t>8</a:t>
            </a:r>
          </a:p>
          <a:p>
            <a:pPr algn="ctr">
              <a:lnSpc>
                <a:spcPct val="260000"/>
              </a:lnSpc>
              <a:spcBef>
                <a:spcPct val="50000"/>
              </a:spcBef>
            </a:pPr>
            <a:r>
              <a:rPr lang="de-DE" altLang="de-DE" sz="1600" b="1"/>
              <a:t>7</a:t>
            </a:r>
          </a:p>
          <a:p>
            <a:pPr algn="ctr">
              <a:lnSpc>
                <a:spcPct val="190000"/>
              </a:lnSpc>
              <a:spcBef>
                <a:spcPct val="50000"/>
              </a:spcBef>
            </a:pPr>
            <a:r>
              <a:rPr lang="de-DE" altLang="de-DE" sz="1600" b="1"/>
              <a:t>6</a:t>
            </a:r>
          </a:p>
          <a:p>
            <a:pPr algn="ctr">
              <a:lnSpc>
                <a:spcPct val="190000"/>
              </a:lnSpc>
              <a:spcBef>
                <a:spcPct val="50000"/>
              </a:spcBef>
            </a:pPr>
            <a:r>
              <a:rPr lang="de-DE" altLang="de-DE" sz="1600" b="1"/>
              <a:t>5</a:t>
            </a:r>
            <a:endParaRPr lang="de-DE" altLang="de-DE" sz="1600">
              <a:latin typeface="Times New Roman" panose="02020603050405020304" pitchFamily="18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68313" y="5157788"/>
            <a:ext cx="7559675" cy="990600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rgbClr val="FFDF5E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rgbClr val="FFCC00"/>
            </a:extrusionClr>
            <a:contourClr>
              <a:srgbClr val="FFCC00"/>
            </a:contourClr>
          </a:sp3d>
        </p:spPr>
        <p:txBody>
          <a:bodyPr>
            <a:flatTx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5000"/>
              </a:lnSpc>
              <a:spcBef>
                <a:spcPct val="50000"/>
              </a:spcBef>
            </a:pPr>
            <a:r>
              <a:rPr lang="de-DE" altLang="de-DE" sz="2200" b="1"/>
              <a:t>Basisunterricht – vertiefte Allgemeinbildung</a:t>
            </a:r>
            <a:endParaRPr lang="de-DE" altLang="de-DE" sz="1600" b="1"/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de-DE" altLang="de-DE" sz="1800" b="1"/>
              <a:t>Rel/Eth, D, M, E, G, Ek, Bio, Sp, musische Bildung, diff. Sport</a:t>
            </a:r>
            <a:endParaRPr lang="de-DE" altLang="de-DE" sz="2400">
              <a:latin typeface="Tahoma" panose="020B0604030504040204" pitchFamily="34" charset="0"/>
            </a:endParaRPr>
          </a:p>
        </p:txBody>
      </p:sp>
      <p:sp>
        <p:nvSpPr>
          <p:cNvPr id="6148" name="Text Box 18"/>
          <p:cNvSpPr txBox="1">
            <a:spLocks noChangeArrowheads="1"/>
          </p:cNvSpPr>
          <p:nvPr/>
        </p:nvSpPr>
        <p:spPr bwMode="auto">
          <a:xfrm>
            <a:off x="4500563" y="3213100"/>
            <a:ext cx="16192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de-DE" sz="1600">
              <a:latin typeface="Times New Roman" panose="02020603050405020304" pitchFamily="18" charset="0"/>
            </a:endParaRPr>
          </a:p>
        </p:txBody>
      </p:sp>
      <p:sp>
        <p:nvSpPr>
          <p:cNvPr id="50201" name="Text Box 25"/>
          <p:cNvSpPr txBox="1">
            <a:spLocks noChangeArrowheads="1"/>
          </p:cNvSpPr>
          <p:nvPr/>
        </p:nvSpPr>
        <p:spPr bwMode="auto">
          <a:xfrm>
            <a:off x="684213" y="908050"/>
            <a:ext cx="7150100" cy="4826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50000">
                <a:srgbClr val="FFFFFF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de-DE" sz="3200">
                <a:solidFill>
                  <a:srgbClr val="FF0000"/>
                </a:solidFill>
                <a:latin typeface="Arial" charset="0"/>
              </a:rPr>
              <a:t>Realschulabschluss</a:t>
            </a:r>
            <a:endParaRPr lang="de-DE" sz="4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0202" name="Text Box 26"/>
          <p:cNvSpPr txBox="1">
            <a:spLocks noChangeArrowheads="1"/>
          </p:cNvSpPr>
          <p:nvPr/>
        </p:nvSpPr>
        <p:spPr bwMode="auto">
          <a:xfrm>
            <a:off x="684213" y="0"/>
            <a:ext cx="7150100" cy="641350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3600" b="1"/>
              <a:t>Das Unterrichtsangebot</a:t>
            </a:r>
            <a:endParaRPr lang="de-DE" altLang="de-DE" sz="2400">
              <a:latin typeface="Times New Roman" panose="02020603050405020304" pitchFamily="18" charset="0"/>
            </a:endParaRPr>
          </a:p>
        </p:txBody>
      </p:sp>
      <p:sp>
        <p:nvSpPr>
          <p:cNvPr id="6151" name="Text Box 100"/>
          <p:cNvSpPr txBox="1">
            <a:spLocks noChangeArrowheads="1"/>
          </p:cNvSpPr>
          <p:nvPr/>
        </p:nvSpPr>
        <p:spPr bwMode="auto">
          <a:xfrm>
            <a:off x="2268538" y="3213100"/>
            <a:ext cx="16192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de-DE" altLang="de-DE" sz="2400">
              <a:latin typeface="Times New Roman" panose="02020603050405020304" pitchFamily="18" charset="0"/>
            </a:endParaRPr>
          </a:p>
        </p:txBody>
      </p:sp>
      <p:grpSp>
        <p:nvGrpSpPr>
          <p:cNvPr id="2" name="Group 152"/>
          <p:cNvGrpSpPr>
            <a:grpSpLocks/>
          </p:cNvGrpSpPr>
          <p:nvPr/>
        </p:nvGrpSpPr>
        <p:grpSpPr bwMode="auto">
          <a:xfrm>
            <a:off x="3708400" y="1916113"/>
            <a:ext cx="1439863" cy="3238500"/>
            <a:chOff x="2245" y="1207"/>
            <a:chExt cx="907" cy="2040"/>
          </a:xfrm>
        </p:grpSpPr>
        <p:sp>
          <p:nvSpPr>
            <p:cNvPr id="6173" name="Text Box 120"/>
            <p:cNvSpPr txBox="1">
              <a:spLocks noChangeArrowheads="1"/>
            </p:cNvSpPr>
            <p:nvPr/>
          </p:nvSpPr>
          <p:spPr bwMode="auto">
            <a:xfrm>
              <a:off x="2290" y="1207"/>
              <a:ext cx="771" cy="2040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100000">
                  <a:schemeClr val="bg1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FF99"/>
              </a:extrusionClr>
              <a:contourClr>
                <a:srgbClr val="FFFF99"/>
              </a:contourClr>
            </a:sp3d>
          </p:spPr>
          <p:txBody>
            <a:bodyPr wrap="none">
              <a:flatTx/>
            </a:bodyPr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de-DE" sz="2400">
                <a:latin typeface="Times New Roman" panose="02020603050405020304" pitchFamily="18" charset="0"/>
              </a:endParaRPr>
            </a:p>
          </p:txBody>
        </p:sp>
        <p:sp>
          <p:nvSpPr>
            <p:cNvPr id="6174" name="Text Box 93"/>
            <p:cNvSpPr txBox="1">
              <a:spLocks noChangeArrowheads="1"/>
            </p:cNvSpPr>
            <p:nvPr/>
          </p:nvSpPr>
          <p:spPr bwMode="auto">
            <a:xfrm>
              <a:off x="2290" y="1207"/>
              <a:ext cx="862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5000"/>
                </a:lnSpc>
                <a:spcBef>
                  <a:spcPct val="25000"/>
                </a:spcBef>
              </a:pPr>
              <a:r>
                <a:rPr lang="de-DE" altLang="de-DE" sz="1700" b="1">
                  <a:solidFill>
                    <a:srgbClr val="0000FF"/>
                  </a:solidFill>
                </a:rPr>
                <a:t>Wahl-pflicht-</a:t>
              </a:r>
            </a:p>
            <a:p>
              <a:pPr algn="ctr">
                <a:lnSpc>
                  <a:spcPct val="75000"/>
                </a:lnSpc>
                <a:spcBef>
                  <a:spcPct val="25000"/>
                </a:spcBef>
              </a:pPr>
              <a:r>
                <a:rPr lang="de-DE" altLang="de-DE" sz="1700" b="1">
                  <a:solidFill>
                    <a:srgbClr val="0000FF"/>
                  </a:solidFill>
                </a:rPr>
                <a:t>fächer-gruppe</a:t>
              </a:r>
            </a:p>
            <a:p>
              <a:pPr algn="ctr">
                <a:lnSpc>
                  <a:spcPct val="75000"/>
                </a:lnSpc>
                <a:spcBef>
                  <a:spcPct val="25000"/>
                </a:spcBef>
              </a:pPr>
              <a:r>
                <a:rPr lang="de-DE" altLang="de-DE" sz="1700" b="1">
                  <a:solidFill>
                    <a:srgbClr val="0000FF"/>
                  </a:solidFill>
                </a:rPr>
                <a:t>III a</a:t>
              </a:r>
              <a:endParaRPr lang="de-DE" altLang="de-DE" sz="1700"/>
            </a:p>
          </p:txBody>
        </p:sp>
        <p:sp>
          <p:nvSpPr>
            <p:cNvPr id="6175" name="Text Box 109"/>
            <p:cNvSpPr txBox="1">
              <a:spLocks noChangeArrowheads="1"/>
            </p:cNvSpPr>
            <p:nvPr/>
          </p:nvSpPr>
          <p:spPr bwMode="auto">
            <a:xfrm>
              <a:off x="2245" y="2614"/>
              <a:ext cx="862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de-DE" sz="1500" b="1">
                  <a:solidFill>
                    <a:srgbClr val="FF0066"/>
                  </a:solidFill>
                </a:rPr>
                <a:t>Französisch</a:t>
              </a:r>
              <a:br>
                <a:rPr lang="de-DE" altLang="de-DE" sz="1500" b="1">
                  <a:solidFill>
                    <a:srgbClr val="FF0066"/>
                  </a:solidFill>
                </a:rPr>
              </a:br>
              <a:r>
                <a:rPr lang="de-DE" altLang="de-DE" sz="1400">
                  <a:solidFill>
                    <a:srgbClr val="FF0000"/>
                  </a:solidFill>
                </a:rPr>
                <a:t>BwR</a:t>
              </a:r>
              <a:endParaRPr lang="de-DE" altLang="de-DE" sz="1400">
                <a:latin typeface="Times New Roman" panose="02020603050405020304" pitchFamily="18" charset="0"/>
              </a:endParaRPr>
            </a:p>
          </p:txBody>
        </p:sp>
        <p:sp>
          <p:nvSpPr>
            <p:cNvPr id="6176" name="Text Box 110"/>
            <p:cNvSpPr txBox="1">
              <a:spLocks noChangeArrowheads="1"/>
            </p:cNvSpPr>
            <p:nvPr/>
          </p:nvSpPr>
          <p:spPr bwMode="auto">
            <a:xfrm>
              <a:off x="2245" y="1978"/>
              <a:ext cx="907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altLang="de-DE" sz="1500" b="1">
                  <a:solidFill>
                    <a:srgbClr val="0000FF"/>
                  </a:solidFill>
                </a:rPr>
                <a:t>-Fremdsprach-lich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altLang="de-DE" sz="1500" b="1">
                  <a:solidFill>
                    <a:srgbClr val="0000FF"/>
                  </a:solidFill>
                </a:rPr>
                <a:t>Französisch</a:t>
              </a:r>
            </a:p>
          </p:txBody>
        </p:sp>
      </p:grpSp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2051050" y="1916113"/>
            <a:ext cx="1296988" cy="3238500"/>
            <a:chOff x="1292" y="1207"/>
            <a:chExt cx="817" cy="2040"/>
          </a:xfrm>
        </p:grpSpPr>
        <p:sp>
          <p:nvSpPr>
            <p:cNvPr id="6169" name="Text Box 136"/>
            <p:cNvSpPr txBox="1">
              <a:spLocks noChangeArrowheads="1"/>
            </p:cNvSpPr>
            <p:nvPr/>
          </p:nvSpPr>
          <p:spPr bwMode="auto">
            <a:xfrm>
              <a:off x="1292" y="1207"/>
              <a:ext cx="771" cy="2040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chemeClr val="bg1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00"/>
              </a:extrusionClr>
              <a:contourClr>
                <a:srgbClr val="FFCC00"/>
              </a:contourClr>
            </a:sp3d>
          </p:spPr>
          <p:txBody>
            <a:bodyPr wrap="none">
              <a:flatTx/>
            </a:bodyPr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de-DE" sz="2400">
                <a:latin typeface="Times New Roman" panose="02020603050405020304" pitchFamily="18" charset="0"/>
              </a:endParaRPr>
            </a:p>
          </p:txBody>
        </p:sp>
        <p:sp>
          <p:nvSpPr>
            <p:cNvPr id="6170" name="Text Box 137"/>
            <p:cNvSpPr txBox="1">
              <a:spLocks noChangeArrowheads="1"/>
            </p:cNvSpPr>
            <p:nvPr/>
          </p:nvSpPr>
          <p:spPr bwMode="auto">
            <a:xfrm>
              <a:off x="1292" y="1207"/>
              <a:ext cx="772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5000"/>
                </a:lnSpc>
                <a:spcBef>
                  <a:spcPct val="25000"/>
                </a:spcBef>
              </a:pPr>
              <a:r>
                <a:rPr lang="de-DE" altLang="de-DE" sz="1700" b="1">
                  <a:solidFill>
                    <a:srgbClr val="0000FF"/>
                  </a:solidFill>
                </a:rPr>
                <a:t>Wahl-pflicht-</a:t>
              </a:r>
            </a:p>
            <a:p>
              <a:pPr algn="ctr">
                <a:lnSpc>
                  <a:spcPct val="75000"/>
                </a:lnSpc>
                <a:spcBef>
                  <a:spcPct val="25000"/>
                </a:spcBef>
              </a:pPr>
              <a:r>
                <a:rPr lang="de-DE" altLang="de-DE" sz="1700" b="1">
                  <a:solidFill>
                    <a:srgbClr val="0000FF"/>
                  </a:solidFill>
                </a:rPr>
                <a:t>fächer-gruppe</a:t>
              </a:r>
            </a:p>
            <a:p>
              <a:pPr algn="ctr">
                <a:lnSpc>
                  <a:spcPct val="75000"/>
                </a:lnSpc>
                <a:spcBef>
                  <a:spcPct val="25000"/>
                </a:spcBef>
              </a:pPr>
              <a:r>
                <a:rPr lang="de-DE" altLang="de-DE" sz="1700" b="1">
                  <a:solidFill>
                    <a:srgbClr val="0000FF"/>
                  </a:solidFill>
                </a:rPr>
                <a:t>II</a:t>
              </a:r>
              <a:endParaRPr lang="de-DE" altLang="de-DE" sz="1500" b="1">
                <a:latin typeface="Tahoma" panose="020B0604030504040204" pitchFamily="34" charset="0"/>
              </a:endParaRPr>
            </a:p>
          </p:txBody>
        </p:sp>
        <p:sp>
          <p:nvSpPr>
            <p:cNvPr id="6171" name="Text Box 138"/>
            <p:cNvSpPr txBox="1">
              <a:spLocks noChangeArrowheads="1"/>
            </p:cNvSpPr>
            <p:nvPr/>
          </p:nvSpPr>
          <p:spPr bwMode="auto">
            <a:xfrm>
              <a:off x="1292" y="2024"/>
              <a:ext cx="817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altLang="de-DE" sz="1500" b="1">
                  <a:solidFill>
                    <a:srgbClr val="0000FF"/>
                  </a:solidFill>
                </a:rPr>
                <a:t>Wirtschaft-lich/kauf-männisch</a:t>
              </a:r>
              <a:endParaRPr lang="de-DE" altLang="de-DE" sz="2400">
                <a:latin typeface="Times New Roman" panose="02020603050405020304" pitchFamily="18" charset="0"/>
              </a:endParaRPr>
            </a:p>
          </p:txBody>
        </p:sp>
        <p:sp>
          <p:nvSpPr>
            <p:cNvPr id="6172" name="Text Box 139"/>
            <p:cNvSpPr txBox="1">
              <a:spLocks noChangeArrowheads="1"/>
            </p:cNvSpPr>
            <p:nvPr/>
          </p:nvSpPr>
          <p:spPr bwMode="auto">
            <a:xfrm>
              <a:off x="1292" y="2614"/>
              <a:ext cx="77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de-DE" sz="1500" b="1">
                  <a:solidFill>
                    <a:srgbClr val="FF0066"/>
                  </a:solidFill>
                </a:rPr>
                <a:t>BwR</a:t>
              </a:r>
              <a:endParaRPr lang="de-DE" altLang="de-DE" sz="1600" b="1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  <a:p>
              <a:pPr algn="ctr">
                <a:lnSpc>
                  <a:spcPct val="75000"/>
                </a:lnSpc>
                <a:spcBef>
                  <a:spcPct val="25000"/>
                </a:spcBef>
              </a:pPr>
              <a:r>
                <a:rPr lang="de-DE" altLang="de-DE" sz="1600">
                  <a:solidFill>
                    <a:srgbClr val="FF0000"/>
                  </a:solidFill>
                </a:rPr>
                <a:t>IT</a:t>
              </a:r>
              <a:endParaRPr lang="de-DE" altLang="de-DE" sz="16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153"/>
          <p:cNvGrpSpPr>
            <a:grpSpLocks/>
          </p:cNvGrpSpPr>
          <p:nvPr/>
        </p:nvGrpSpPr>
        <p:grpSpPr bwMode="auto">
          <a:xfrm>
            <a:off x="5148263" y="1916113"/>
            <a:ext cx="1439862" cy="3238500"/>
            <a:chOff x="3243" y="1207"/>
            <a:chExt cx="907" cy="2040"/>
          </a:xfrm>
        </p:grpSpPr>
        <p:sp>
          <p:nvSpPr>
            <p:cNvPr id="6165" name="Text Box 121"/>
            <p:cNvSpPr txBox="1">
              <a:spLocks noChangeArrowheads="1"/>
            </p:cNvSpPr>
            <p:nvPr/>
          </p:nvSpPr>
          <p:spPr bwMode="auto">
            <a:xfrm>
              <a:off x="3288" y="1207"/>
              <a:ext cx="771" cy="2040"/>
            </a:xfrm>
            <a:prstGeom prst="rect">
              <a:avLst/>
            </a:prstGeom>
            <a:gradFill rotWithShape="0">
              <a:gsLst>
                <a:gs pos="0">
                  <a:srgbClr val="99FFCC"/>
                </a:gs>
                <a:gs pos="100000">
                  <a:schemeClr val="bg1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FFCC"/>
              </a:extrusionClr>
              <a:contourClr>
                <a:srgbClr val="99FFCC"/>
              </a:contourClr>
            </a:sp3d>
          </p:spPr>
          <p:txBody>
            <a:bodyPr wrap="none">
              <a:flatTx/>
            </a:bodyPr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de-DE" sz="2400">
                <a:latin typeface="Times New Roman" panose="02020603050405020304" pitchFamily="18" charset="0"/>
              </a:endParaRPr>
            </a:p>
          </p:txBody>
        </p:sp>
        <p:sp>
          <p:nvSpPr>
            <p:cNvPr id="6166" name="Text Box 141"/>
            <p:cNvSpPr txBox="1">
              <a:spLocks noChangeArrowheads="1"/>
            </p:cNvSpPr>
            <p:nvPr/>
          </p:nvSpPr>
          <p:spPr bwMode="auto">
            <a:xfrm>
              <a:off x="3288" y="1207"/>
              <a:ext cx="862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5000"/>
                </a:lnSpc>
                <a:spcBef>
                  <a:spcPct val="25000"/>
                </a:spcBef>
              </a:pPr>
              <a:r>
                <a:rPr lang="de-DE" altLang="de-DE" sz="1700" b="1">
                  <a:solidFill>
                    <a:srgbClr val="0000FF"/>
                  </a:solidFill>
                </a:rPr>
                <a:t>Wahl-pflicht-</a:t>
              </a:r>
            </a:p>
            <a:p>
              <a:pPr algn="ctr">
                <a:lnSpc>
                  <a:spcPct val="75000"/>
                </a:lnSpc>
                <a:spcBef>
                  <a:spcPct val="25000"/>
                </a:spcBef>
              </a:pPr>
              <a:r>
                <a:rPr lang="de-DE" altLang="de-DE" sz="1700" b="1">
                  <a:solidFill>
                    <a:srgbClr val="0000FF"/>
                  </a:solidFill>
                </a:rPr>
                <a:t>fächer-gruppe</a:t>
              </a:r>
            </a:p>
            <a:p>
              <a:pPr algn="ctr">
                <a:lnSpc>
                  <a:spcPct val="75000"/>
                </a:lnSpc>
                <a:spcBef>
                  <a:spcPct val="25000"/>
                </a:spcBef>
              </a:pPr>
              <a:r>
                <a:rPr lang="de-DE" altLang="de-DE" sz="1700" b="1">
                  <a:solidFill>
                    <a:srgbClr val="0000FF"/>
                  </a:solidFill>
                </a:rPr>
                <a:t>III a</a:t>
              </a:r>
              <a:endParaRPr lang="de-DE" altLang="de-DE" sz="1700"/>
            </a:p>
          </p:txBody>
        </p:sp>
        <p:sp>
          <p:nvSpPr>
            <p:cNvPr id="6167" name="Text Box 142"/>
            <p:cNvSpPr txBox="1">
              <a:spLocks noChangeArrowheads="1"/>
            </p:cNvSpPr>
            <p:nvPr/>
          </p:nvSpPr>
          <p:spPr bwMode="auto">
            <a:xfrm>
              <a:off x="3243" y="2069"/>
              <a:ext cx="907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altLang="de-DE" sz="1500" b="1">
                  <a:solidFill>
                    <a:srgbClr val="0000FF"/>
                  </a:solidFill>
                </a:rPr>
                <a:t>Fremdsprach-lich 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altLang="de-DE" sz="1500" b="1">
                  <a:solidFill>
                    <a:srgbClr val="0000FF"/>
                  </a:solidFill>
                </a:rPr>
                <a:t>Spanisch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endParaRPr lang="de-DE" altLang="de-DE" sz="2400">
                <a:latin typeface="Times New Roman" panose="02020603050405020304" pitchFamily="18" charset="0"/>
              </a:endParaRPr>
            </a:p>
          </p:txBody>
        </p:sp>
        <p:sp>
          <p:nvSpPr>
            <p:cNvPr id="6168" name="Text Box 143"/>
            <p:cNvSpPr txBox="1">
              <a:spLocks noChangeArrowheads="1"/>
            </p:cNvSpPr>
            <p:nvPr/>
          </p:nvSpPr>
          <p:spPr bwMode="auto">
            <a:xfrm>
              <a:off x="3243" y="2614"/>
              <a:ext cx="862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de-DE" sz="1500" b="1">
                  <a:solidFill>
                    <a:srgbClr val="FF0066"/>
                  </a:solidFill>
                </a:rPr>
                <a:t>Spanisch</a:t>
              </a:r>
              <a:br>
                <a:rPr lang="de-DE" altLang="de-DE" sz="1500" b="1">
                  <a:solidFill>
                    <a:srgbClr val="FF0066"/>
                  </a:solidFill>
                </a:rPr>
              </a:br>
              <a:r>
                <a:rPr lang="de-DE" altLang="de-DE" sz="1400">
                  <a:solidFill>
                    <a:srgbClr val="FF0000"/>
                  </a:solidFill>
                </a:rPr>
                <a:t>BwR</a:t>
              </a:r>
              <a:endParaRPr lang="de-DE" altLang="de-DE" sz="1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154"/>
          <p:cNvGrpSpPr>
            <a:grpSpLocks/>
          </p:cNvGrpSpPr>
          <p:nvPr/>
        </p:nvGrpSpPr>
        <p:grpSpPr bwMode="auto">
          <a:xfrm>
            <a:off x="6732588" y="1916113"/>
            <a:ext cx="1439862" cy="3238500"/>
            <a:chOff x="4241" y="1207"/>
            <a:chExt cx="907" cy="2040"/>
          </a:xfrm>
        </p:grpSpPr>
        <p:sp>
          <p:nvSpPr>
            <p:cNvPr id="6161" name="Text Box 122"/>
            <p:cNvSpPr txBox="1">
              <a:spLocks noChangeArrowheads="1"/>
            </p:cNvSpPr>
            <p:nvPr/>
          </p:nvSpPr>
          <p:spPr bwMode="auto">
            <a:xfrm>
              <a:off x="4286" y="1207"/>
              <a:ext cx="771" cy="2040"/>
            </a:xfrm>
            <a:prstGeom prst="rect">
              <a:avLst/>
            </a:prstGeom>
            <a:gradFill rotWithShape="0">
              <a:gsLst>
                <a:gs pos="0">
                  <a:srgbClr val="99FFCC"/>
                </a:gs>
                <a:gs pos="100000">
                  <a:schemeClr val="bg1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FFCC"/>
              </a:extrusionClr>
              <a:contourClr>
                <a:srgbClr val="99FFCC"/>
              </a:contourClr>
            </a:sp3d>
          </p:spPr>
          <p:txBody>
            <a:bodyPr wrap="none">
              <a:flatTx/>
            </a:bodyPr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de-DE" sz="2400">
                <a:latin typeface="Times New Roman" panose="02020603050405020304" pitchFamily="18" charset="0"/>
              </a:endParaRPr>
            </a:p>
          </p:txBody>
        </p:sp>
        <p:sp>
          <p:nvSpPr>
            <p:cNvPr id="6162" name="Text Box 144"/>
            <p:cNvSpPr txBox="1">
              <a:spLocks noChangeArrowheads="1"/>
            </p:cNvSpPr>
            <p:nvPr/>
          </p:nvSpPr>
          <p:spPr bwMode="auto">
            <a:xfrm>
              <a:off x="4286" y="1207"/>
              <a:ext cx="862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5000"/>
                </a:lnSpc>
                <a:spcBef>
                  <a:spcPct val="25000"/>
                </a:spcBef>
              </a:pPr>
              <a:r>
                <a:rPr lang="de-DE" altLang="de-DE" sz="1700" b="1">
                  <a:solidFill>
                    <a:srgbClr val="0000FF"/>
                  </a:solidFill>
                </a:rPr>
                <a:t>Wahl-pflicht-</a:t>
              </a:r>
            </a:p>
            <a:p>
              <a:pPr algn="ctr">
                <a:lnSpc>
                  <a:spcPct val="75000"/>
                </a:lnSpc>
                <a:spcBef>
                  <a:spcPct val="25000"/>
                </a:spcBef>
              </a:pPr>
              <a:r>
                <a:rPr lang="de-DE" altLang="de-DE" sz="1700" b="1">
                  <a:solidFill>
                    <a:srgbClr val="0000FF"/>
                  </a:solidFill>
                </a:rPr>
                <a:t>fächer-gruppe</a:t>
              </a:r>
            </a:p>
            <a:p>
              <a:pPr algn="ctr">
                <a:lnSpc>
                  <a:spcPct val="75000"/>
                </a:lnSpc>
                <a:spcBef>
                  <a:spcPct val="25000"/>
                </a:spcBef>
              </a:pPr>
              <a:r>
                <a:rPr lang="de-DE" altLang="de-DE" sz="1700" b="1">
                  <a:solidFill>
                    <a:srgbClr val="0000FF"/>
                  </a:solidFill>
                </a:rPr>
                <a:t>III b</a:t>
              </a:r>
              <a:endParaRPr lang="de-DE" altLang="de-DE" sz="1700"/>
            </a:p>
          </p:txBody>
        </p:sp>
        <p:sp>
          <p:nvSpPr>
            <p:cNvPr id="6163" name="Text Box 94"/>
            <p:cNvSpPr txBox="1">
              <a:spLocks noChangeArrowheads="1"/>
            </p:cNvSpPr>
            <p:nvPr/>
          </p:nvSpPr>
          <p:spPr bwMode="auto">
            <a:xfrm>
              <a:off x="4241" y="2024"/>
              <a:ext cx="862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altLang="de-DE" sz="1500" b="1" dirty="0">
                  <a:solidFill>
                    <a:srgbClr val="0000FF"/>
                  </a:solidFill>
                </a:rPr>
                <a:t>musisch-gestaltend/ hauswirt-</a:t>
              </a:r>
              <a:r>
                <a:rPr lang="de-DE" altLang="de-DE" sz="1500" b="1" dirty="0" err="1">
                  <a:solidFill>
                    <a:srgbClr val="0000FF"/>
                  </a:solidFill>
                </a:rPr>
                <a:t>schaftlich</a:t>
              </a:r>
              <a:r>
                <a:rPr lang="de-DE" altLang="de-DE" sz="1500" b="1" dirty="0">
                  <a:solidFill>
                    <a:srgbClr val="0000FF"/>
                  </a:solidFill>
                </a:rPr>
                <a:t>/ sozial</a:t>
              </a:r>
              <a:endParaRPr lang="de-DE" altLang="de-DE" sz="1500" dirty="0">
                <a:solidFill>
                  <a:srgbClr val="0000FF"/>
                </a:solidFill>
              </a:endParaRPr>
            </a:p>
          </p:txBody>
        </p:sp>
        <p:sp>
          <p:nvSpPr>
            <p:cNvPr id="6164" name="Text Box 108"/>
            <p:cNvSpPr txBox="1">
              <a:spLocks noChangeArrowheads="1"/>
            </p:cNvSpPr>
            <p:nvPr/>
          </p:nvSpPr>
          <p:spPr bwMode="auto">
            <a:xfrm>
              <a:off x="4286" y="2659"/>
              <a:ext cx="771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de-DE" sz="1500" b="1" dirty="0" smtClean="0">
                  <a:solidFill>
                    <a:srgbClr val="FF0066"/>
                  </a:solidFill>
                </a:rPr>
                <a:t>Musik</a:t>
              </a:r>
              <a:endParaRPr lang="de-DE" altLang="de-DE" sz="16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150"/>
          <p:cNvGrpSpPr>
            <a:grpSpLocks/>
          </p:cNvGrpSpPr>
          <p:nvPr/>
        </p:nvGrpSpPr>
        <p:grpSpPr bwMode="auto">
          <a:xfrm>
            <a:off x="395288" y="1916113"/>
            <a:ext cx="1512887" cy="3240087"/>
            <a:chOff x="249" y="1207"/>
            <a:chExt cx="953" cy="2041"/>
          </a:xfrm>
        </p:grpSpPr>
        <p:sp>
          <p:nvSpPr>
            <p:cNvPr id="6157" name="Text Box 105"/>
            <p:cNvSpPr txBox="1">
              <a:spLocks noChangeArrowheads="1"/>
            </p:cNvSpPr>
            <p:nvPr/>
          </p:nvSpPr>
          <p:spPr bwMode="auto">
            <a:xfrm>
              <a:off x="295" y="1207"/>
              <a:ext cx="771" cy="2040"/>
            </a:xfrm>
            <a:prstGeom prst="rect">
              <a:avLst/>
            </a:prstGeom>
            <a:gradFill rotWithShape="0">
              <a:gsLst>
                <a:gs pos="0">
                  <a:srgbClr val="99FFCC"/>
                </a:gs>
                <a:gs pos="100000">
                  <a:schemeClr val="bg1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FFCC"/>
              </a:extrusionClr>
              <a:contourClr>
                <a:srgbClr val="99FFCC"/>
              </a:contourClr>
            </a:sp3d>
          </p:spPr>
          <p:txBody>
            <a:bodyPr wrap="none">
              <a:flatTx/>
            </a:bodyPr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de-DE" sz="2400">
                <a:latin typeface="Times New Roman" panose="02020603050405020304" pitchFamily="18" charset="0"/>
              </a:endParaRPr>
            </a:p>
          </p:txBody>
        </p:sp>
        <p:sp>
          <p:nvSpPr>
            <p:cNvPr id="6158" name="Text Box 116"/>
            <p:cNvSpPr txBox="1">
              <a:spLocks noChangeArrowheads="1"/>
            </p:cNvSpPr>
            <p:nvPr/>
          </p:nvSpPr>
          <p:spPr bwMode="auto">
            <a:xfrm>
              <a:off x="249" y="1933"/>
              <a:ext cx="907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altLang="de-DE" sz="1500" b="1">
                  <a:solidFill>
                    <a:srgbClr val="0000FF"/>
                  </a:solidFill>
                </a:rPr>
                <a:t>Mathema-tisch-naturwissen-schaftlich</a:t>
              </a:r>
              <a:endParaRPr lang="de-DE" altLang="de-DE" sz="240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59" name="Text Box 146"/>
            <p:cNvSpPr txBox="1">
              <a:spLocks noChangeArrowheads="1"/>
            </p:cNvSpPr>
            <p:nvPr/>
          </p:nvSpPr>
          <p:spPr bwMode="auto">
            <a:xfrm>
              <a:off x="295" y="1207"/>
              <a:ext cx="771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5000"/>
                </a:lnSpc>
                <a:spcBef>
                  <a:spcPct val="25000"/>
                </a:spcBef>
              </a:pPr>
              <a:r>
                <a:rPr lang="de-DE" altLang="de-DE" sz="1700" b="1">
                  <a:solidFill>
                    <a:srgbClr val="0000FF"/>
                  </a:solidFill>
                </a:rPr>
                <a:t>Wahl-pflicht-</a:t>
              </a:r>
            </a:p>
            <a:p>
              <a:pPr algn="ctr">
                <a:lnSpc>
                  <a:spcPct val="75000"/>
                </a:lnSpc>
                <a:spcBef>
                  <a:spcPct val="25000"/>
                </a:spcBef>
              </a:pPr>
              <a:r>
                <a:rPr lang="de-DE" altLang="de-DE" sz="1700" b="1">
                  <a:solidFill>
                    <a:srgbClr val="0000FF"/>
                  </a:solidFill>
                </a:rPr>
                <a:t>fächer-gruppe</a:t>
              </a:r>
            </a:p>
            <a:p>
              <a:pPr algn="ctr">
                <a:lnSpc>
                  <a:spcPct val="75000"/>
                </a:lnSpc>
                <a:spcBef>
                  <a:spcPct val="25000"/>
                </a:spcBef>
              </a:pPr>
              <a:r>
                <a:rPr lang="de-DE" altLang="de-DE" sz="1700" b="1">
                  <a:solidFill>
                    <a:srgbClr val="0000FF"/>
                  </a:solidFill>
                </a:rPr>
                <a:t>I</a:t>
              </a:r>
              <a:endParaRPr lang="de-DE" altLang="de-DE" sz="1700" b="1"/>
            </a:p>
          </p:txBody>
        </p:sp>
        <p:sp>
          <p:nvSpPr>
            <p:cNvPr id="6160" name="Text Box 149"/>
            <p:cNvSpPr txBox="1">
              <a:spLocks noChangeArrowheads="1"/>
            </p:cNvSpPr>
            <p:nvPr/>
          </p:nvSpPr>
          <p:spPr bwMode="auto">
            <a:xfrm>
              <a:off x="295" y="2568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de-DE" sz="1500" b="1">
                  <a:solidFill>
                    <a:srgbClr val="FF0066"/>
                  </a:solidFill>
                </a:rPr>
                <a:t>Mathematik/</a:t>
              </a:r>
              <a:br>
                <a:rPr lang="de-DE" altLang="de-DE" sz="1500" b="1">
                  <a:solidFill>
                    <a:srgbClr val="FF0066"/>
                  </a:solidFill>
                </a:rPr>
              </a:br>
              <a:r>
                <a:rPr lang="de-DE" altLang="de-DE" sz="1500" b="1">
                  <a:solidFill>
                    <a:srgbClr val="FF0066"/>
                  </a:solidFill>
                </a:rPr>
                <a:t>Physik</a:t>
              </a:r>
              <a:endParaRPr lang="de-DE" altLang="de-DE" sz="160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  <a:p>
              <a:pPr algn="ctr">
                <a:lnSpc>
                  <a:spcPct val="75000"/>
                </a:lnSpc>
                <a:spcBef>
                  <a:spcPct val="25000"/>
                </a:spcBef>
              </a:pPr>
              <a:r>
                <a:rPr lang="de-DE" altLang="de-DE" sz="1500">
                  <a:solidFill>
                    <a:srgbClr val="FF0000"/>
                  </a:solidFill>
                </a:rPr>
                <a:t>Chemie, IT  mit CAD</a:t>
              </a:r>
              <a:endParaRPr lang="de-DE" altLang="de-DE" sz="15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nimBg="1"/>
      <p:bldP spid="50180" grpId="0" animBg="1"/>
      <p:bldP spid="50201" grpId="0" animBg="1"/>
      <p:bldP spid="5020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772400" cy="762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3600" b="1" smtClean="0">
                <a:latin typeface="Arial" panose="020B0604020202020204" pitchFamily="34" charset="0"/>
              </a:rPr>
              <a:t>Eignung für die</a:t>
            </a:r>
            <a:r>
              <a:rPr lang="de-DE" altLang="de-DE" sz="3200" b="1" smtClean="0">
                <a:solidFill>
                  <a:srgbClr val="FF5F7D"/>
                </a:solidFill>
              </a:rPr>
              <a:t> </a:t>
            </a: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468313" y="5589588"/>
            <a:ext cx="7734300" cy="4572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</p:spPr>
        <p:txBody>
          <a:bodyPr>
            <a:spAutoFit/>
            <a:flatTx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2400" b="1">
                <a:solidFill>
                  <a:srgbClr val="000000"/>
                </a:solidFill>
              </a:rPr>
              <a:t>G r u n d s c h u l e  4.  K l a s s e</a:t>
            </a:r>
            <a:endParaRPr lang="de-DE" altLang="de-DE" sz="2400">
              <a:latin typeface="Times New Roman" panose="02020603050405020304" pitchFamily="18" charset="0"/>
            </a:endParaRP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1908175" y="4292600"/>
            <a:ext cx="1447800" cy="1143000"/>
          </a:xfrm>
          <a:prstGeom prst="rect">
            <a:avLst/>
          </a:prstGeom>
          <a:solidFill>
            <a:srgbClr val="00FF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noProof="1">
                <a:solidFill>
                  <a:srgbClr val="000000"/>
                </a:solidFill>
              </a:rPr>
              <a:t>Ø</a:t>
            </a:r>
            <a:r>
              <a:rPr lang="de-DE" altLang="de-DE" sz="2000">
                <a:solidFill>
                  <a:srgbClr val="000000"/>
                </a:solidFill>
              </a:rPr>
              <a:t> </a:t>
            </a:r>
            <a:r>
              <a:rPr lang="de-DE" altLang="de-DE" sz="2000" b="1">
                <a:solidFill>
                  <a:srgbClr val="000000"/>
                </a:solidFill>
              </a:rPr>
              <a:t>bis 2,66</a:t>
            </a:r>
            <a:r>
              <a:rPr lang="de-DE" altLang="de-DE" sz="2000">
                <a:solidFill>
                  <a:srgbClr val="000000"/>
                </a:solidFill>
              </a:rPr>
              <a:t/>
            </a:r>
            <a:br>
              <a:rPr lang="de-DE" altLang="de-DE" sz="2000">
                <a:solidFill>
                  <a:srgbClr val="000000"/>
                </a:solidFill>
              </a:rPr>
            </a:br>
            <a:r>
              <a:rPr lang="de-DE" altLang="de-DE" sz="2000">
                <a:solidFill>
                  <a:srgbClr val="000000"/>
                </a:solidFill>
              </a:rPr>
              <a:t>(D,M,HSU)</a:t>
            </a:r>
          </a:p>
          <a:p>
            <a:endParaRPr lang="de-DE" altLang="de-DE" sz="1400" b="1"/>
          </a:p>
          <a:p>
            <a:endParaRPr lang="de-DE" altLang="de-DE" sz="1400"/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4427538" y="4292600"/>
            <a:ext cx="2057400" cy="1135063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noProof="1">
                <a:solidFill>
                  <a:srgbClr val="000000"/>
                </a:solidFill>
              </a:rPr>
              <a:t>Ø</a:t>
            </a:r>
            <a:r>
              <a:rPr lang="de-DE" altLang="de-DE" sz="2000">
                <a:solidFill>
                  <a:srgbClr val="000000"/>
                </a:solidFill>
              </a:rPr>
              <a:t> </a:t>
            </a:r>
            <a:r>
              <a:rPr lang="de-DE" altLang="de-DE" sz="2000" b="1">
                <a:solidFill>
                  <a:srgbClr val="000000"/>
                </a:solidFill>
              </a:rPr>
              <a:t>ab 3,00</a:t>
            </a:r>
            <a:r>
              <a:rPr lang="de-DE" altLang="de-DE" sz="2000">
                <a:solidFill>
                  <a:srgbClr val="000000"/>
                </a:solidFill>
              </a:rPr>
              <a:t/>
            </a:r>
            <a:br>
              <a:rPr lang="de-DE" altLang="de-DE" sz="2000">
                <a:solidFill>
                  <a:srgbClr val="000000"/>
                </a:solidFill>
              </a:rPr>
            </a:br>
            <a:endParaRPr lang="de-DE" altLang="de-DE" sz="2000"/>
          </a:p>
          <a:p>
            <a:endParaRPr lang="de-DE" altLang="de-DE" sz="2800"/>
          </a:p>
        </p:txBody>
      </p:sp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914400" y="914400"/>
            <a:ext cx="5946775" cy="579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 wrap="none">
            <a:flatTx/>
          </a:bodyPr>
          <a:lstStyle/>
          <a:p>
            <a:pPr algn="ctr">
              <a:defRPr/>
            </a:pPr>
            <a:r>
              <a:rPr lang="de-DE" sz="3200" b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Realschule</a:t>
            </a: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2627313" y="1557338"/>
            <a:ext cx="0" cy="273843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3995738" y="3208338"/>
            <a:ext cx="2592387" cy="7239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>
                <a:solidFill>
                  <a:schemeClr val="bg1"/>
                </a:solidFill>
              </a:rPr>
              <a:t>Probeunterricht in D, M</a:t>
            </a:r>
            <a:br>
              <a:rPr lang="de-DE" altLang="de-DE" sz="1800">
                <a:solidFill>
                  <a:schemeClr val="bg1"/>
                </a:solidFill>
              </a:rPr>
            </a:br>
            <a:r>
              <a:rPr lang="de-DE" altLang="de-DE" sz="1800">
                <a:solidFill>
                  <a:schemeClr val="bg1"/>
                </a:solidFill>
              </a:rPr>
              <a:t>an der Realschule</a:t>
            </a:r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3348038" y="2132013"/>
            <a:ext cx="1905000" cy="7207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/>
              <a:t>bestanden </a:t>
            </a:r>
            <a:br>
              <a:rPr lang="de-DE" altLang="de-DE" sz="1400" b="1"/>
            </a:br>
            <a:r>
              <a:rPr lang="de-DE" altLang="de-DE" sz="1400" b="1"/>
              <a:t>mit mindestens </a:t>
            </a:r>
            <a:br>
              <a:rPr lang="de-DE" altLang="de-DE" sz="1400" b="1"/>
            </a:br>
            <a:r>
              <a:rPr lang="de-DE" altLang="de-DE" sz="1400" b="1"/>
              <a:t>1 x 3 und 1 x 4</a:t>
            </a: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5364163" y="2132013"/>
            <a:ext cx="1397000" cy="73025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>
                <a:solidFill>
                  <a:schemeClr val="bg1"/>
                </a:solidFill>
              </a:rPr>
              <a:t>nicht bestanden </a:t>
            </a:r>
            <a:br>
              <a:rPr lang="de-DE" altLang="de-DE" sz="1400" b="1">
                <a:solidFill>
                  <a:schemeClr val="bg1"/>
                </a:solidFill>
              </a:rPr>
            </a:br>
            <a:r>
              <a:rPr lang="de-DE" altLang="de-DE" sz="1400" b="1">
                <a:solidFill>
                  <a:schemeClr val="bg1"/>
                </a:solidFill>
              </a:rPr>
              <a:t>aber 2 x 4</a:t>
            </a:r>
            <a:endParaRPr lang="de-DE" altLang="de-DE" sz="1200" b="1">
              <a:solidFill>
                <a:schemeClr val="bg1"/>
              </a:solidFill>
            </a:endParaRPr>
          </a:p>
        </p:txBody>
      </p:sp>
      <p:sp>
        <p:nvSpPr>
          <p:cNvPr id="106510" name="Line 14"/>
          <p:cNvSpPr>
            <a:spLocks noChangeShapeType="1"/>
          </p:cNvSpPr>
          <p:nvPr/>
        </p:nvSpPr>
        <p:spPr bwMode="auto">
          <a:xfrm flipV="1">
            <a:off x="4284663" y="1557338"/>
            <a:ext cx="0" cy="6477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5364163" y="1628775"/>
            <a:ext cx="2079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b="1"/>
              <a:t>Elternentscheidung</a:t>
            </a:r>
            <a:endParaRPr lang="de-DE" altLang="de-DE" sz="1400"/>
          </a:p>
        </p:txBody>
      </p:sp>
      <p:sp>
        <p:nvSpPr>
          <p:cNvPr id="106514" name="Text Box 18"/>
          <p:cNvSpPr txBox="1">
            <a:spLocks noChangeArrowheads="1"/>
          </p:cNvSpPr>
          <p:nvPr/>
        </p:nvSpPr>
        <p:spPr bwMode="auto">
          <a:xfrm>
            <a:off x="7092950" y="836613"/>
            <a:ext cx="1706563" cy="701675"/>
          </a:xfrm>
          <a:prstGeom prst="rect">
            <a:avLst/>
          </a:prstGeom>
          <a:solidFill>
            <a:srgbClr val="C0C0C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0C0C0"/>
            </a:extrusionClr>
            <a:contourClr>
              <a:srgbClr val="C0C0C0"/>
            </a:contourClr>
          </a:sp3d>
        </p:spPr>
        <p:txBody>
          <a:bodyPr wrap="none">
            <a:spAutoFit/>
            <a:flatTx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/>
              <a:t>Haupt-/Mittel-</a:t>
            </a:r>
            <a:br>
              <a:rPr lang="de-DE" altLang="de-DE" sz="2000"/>
            </a:br>
            <a:r>
              <a:rPr lang="de-DE" altLang="de-DE" sz="2000"/>
              <a:t>schule</a:t>
            </a:r>
          </a:p>
        </p:txBody>
      </p:sp>
      <p:sp>
        <p:nvSpPr>
          <p:cNvPr id="106515" name="Line 19"/>
          <p:cNvSpPr>
            <a:spLocks noChangeShapeType="1"/>
          </p:cNvSpPr>
          <p:nvPr/>
        </p:nvSpPr>
        <p:spPr bwMode="auto">
          <a:xfrm flipH="1" flipV="1">
            <a:off x="5867400" y="1484313"/>
            <a:ext cx="0" cy="2159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6516" name="Line 20"/>
          <p:cNvSpPr>
            <a:spLocks noChangeShapeType="1"/>
          </p:cNvSpPr>
          <p:nvPr/>
        </p:nvSpPr>
        <p:spPr bwMode="auto">
          <a:xfrm flipV="1">
            <a:off x="4284663" y="2924175"/>
            <a:ext cx="0" cy="2286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6517" name="Line 21"/>
          <p:cNvSpPr>
            <a:spLocks noChangeShapeType="1"/>
          </p:cNvSpPr>
          <p:nvPr/>
        </p:nvSpPr>
        <p:spPr bwMode="auto">
          <a:xfrm flipV="1">
            <a:off x="5867400" y="2852738"/>
            <a:ext cx="0" cy="2286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6519" name="Line 23"/>
          <p:cNvSpPr>
            <a:spLocks noChangeShapeType="1"/>
          </p:cNvSpPr>
          <p:nvPr/>
        </p:nvSpPr>
        <p:spPr bwMode="auto">
          <a:xfrm flipV="1">
            <a:off x="7092950" y="1484313"/>
            <a:ext cx="169863" cy="288925"/>
          </a:xfrm>
          <a:prstGeom prst="line">
            <a:avLst/>
          </a:prstGeom>
          <a:noFill/>
          <a:ln w="158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6520" name="Text Box 24"/>
          <p:cNvSpPr txBox="1">
            <a:spLocks noChangeArrowheads="1"/>
          </p:cNvSpPr>
          <p:nvPr/>
        </p:nvSpPr>
        <p:spPr bwMode="auto">
          <a:xfrm>
            <a:off x="6948488" y="2133600"/>
            <a:ext cx="935037" cy="6302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400" b="1">
                <a:solidFill>
                  <a:schemeClr val="bg1"/>
                </a:solidFill>
              </a:rPr>
              <a:t>nicht be-standen</a:t>
            </a:r>
            <a:endParaRPr lang="de-DE" altLang="de-DE" sz="1400"/>
          </a:p>
        </p:txBody>
      </p:sp>
      <p:sp>
        <p:nvSpPr>
          <p:cNvPr id="106523" name="Line 27"/>
          <p:cNvSpPr>
            <a:spLocks noChangeShapeType="1"/>
          </p:cNvSpPr>
          <p:nvPr/>
        </p:nvSpPr>
        <p:spPr bwMode="auto">
          <a:xfrm flipV="1">
            <a:off x="7740650" y="1628775"/>
            <a:ext cx="341313" cy="5762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8212" name="Text Box 29"/>
          <p:cNvSpPr txBox="1">
            <a:spLocks noChangeArrowheads="1"/>
          </p:cNvSpPr>
          <p:nvPr/>
        </p:nvSpPr>
        <p:spPr bwMode="auto">
          <a:xfrm>
            <a:off x="4211638" y="4365625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de-DE" sz="2400">
              <a:latin typeface="Times New Roman" panose="02020603050405020304" pitchFamily="18" charset="0"/>
            </a:endParaRPr>
          </a:p>
        </p:txBody>
      </p:sp>
      <p:sp>
        <p:nvSpPr>
          <p:cNvPr id="8213" name="Text Box 30"/>
          <p:cNvSpPr txBox="1">
            <a:spLocks noChangeArrowheads="1"/>
          </p:cNvSpPr>
          <p:nvPr/>
        </p:nvSpPr>
        <p:spPr bwMode="auto">
          <a:xfrm>
            <a:off x="4211638" y="4364038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de-DE" sz="2000"/>
          </a:p>
        </p:txBody>
      </p:sp>
      <p:sp>
        <p:nvSpPr>
          <p:cNvPr id="106530" name="Line 34"/>
          <p:cNvSpPr>
            <a:spLocks noChangeShapeType="1"/>
          </p:cNvSpPr>
          <p:nvPr/>
        </p:nvSpPr>
        <p:spPr bwMode="auto">
          <a:xfrm flipV="1">
            <a:off x="5364163" y="3933825"/>
            <a:ext cx="0" cy="341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6536" name="Line 40"/>
          <p:cNvSpPr>
            <a:spLocks noChangeShapeType="1"/>
          </p:cNvSpPr>
          <p:nvPr/>
        </p:nvSpPr>
        <p:spPr bwMode="auto">
          <a:xfrm flipV="1">
            <a:off x="6588125" y="2852738"/>
            <a:ext cx="431800" cy="2873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6537" name="Line 41"/>
          <p:cNvSpPr>
            <a:spLocks noChangeShapeType="1"/>
          </p:cNvSpPr>
          <p:nvPr/>
        </p:nvSpPr>
        <p:spPr bwMode="auto">
          <a:xfrm flipV="1">
            <a:off x="5867400" y="1844675"/>
            <a:ext cx="0" cy="2286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6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6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6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6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6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6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6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6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6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 animBg="1" autoUpdateAnimBg="0"/>
      <p:bldP spid="106499" grpId="0" animBg="1" autoUpdateAnimBg="0"/>
      <p:bldP spid="106500" grpId="0" animBg="1" autoUpdateAnimBg="0"/>
      <p:bldP spid="106502" grpId="0" animBg="1" autoUpdateAnimBg="0"/>
      <p:bldP spid="106503" grpId="0" animBg="1" autoUpdateAnimBg="0"/>
      <p:bldP spid="106504" grpId="0" animBg="1"/>
      <p:bldP spid="106506" grpId="0" animBg="1" autoUpdateAnimBg="0"/>
      <p:bldP spid="106507" grpId="0" animBg="1" autoUpdateAnimBg="0"/>
      <p:bldP spid="106508" grpId="0" animBg="1" autoUpdateAnimBg="0"/>
      <p:bldP spid="106510" grpId="0" animBg="1"/>
      <p:bldP spid="106512" grpId="0" autoUpdateAnimBg="0"/>
      <p:bldP spid="106514" grpId="0" animBg="1" autoUpdateAnimBg="0"/>
      <p:bldP spid="106515" grpId="0" animBg="1"/>
      <p:bldP spid="106516" grpId="0" animBg="1"/>
      <p:bldP spid="106517" grpId="0" animBg="1"/>
      <p:bldP spid="106519" grpId="0" animBg="1"/>
      <p:bldP spid="106520" grpId="0" animBg="1" autoUpdateAnimBg="0"/>
      <p:bldP spid="106523" grpId="0" animBg="1"/>
      <p:bldP spid="106530" grpId="0" animBg="1"/>
      <p:bldP spid="106536" grpId="0" animBg="1"/>
      <p:bldP spid="1065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 bwMode="auto">
          <a:xfrm>
            <a:off x="539750" y="549275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mtClean="0"/>
              <a:t>Kein Abschluss ohne Anschluss</a:t>
            </a:r>
          </a:p>
        </p:txBody>
      </p:sp>
      <p:pic>
        <p:nvPicPr>
          <p:cNvPr id="10243" name="Picture 2" descr="http://playground.0religion1.com/media/karrierelei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16113"/>
            <a:ext cx="6723063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685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3200" b="1" smtClean="0">
                <a:latin typeface="Arial" panose="020B0604020202020204" pitchFamily="34" charset="0"/>
              </a:rPr>
              <a:t>Mögliche Wege nach der Realschule</a:t>
            </a:r>
            <a:endParaRPr lang="de-DE" altLang="de-DE" sz="3200" b="1" smtClean="0"/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1547813" y="5949950"/>
            <a:ext cx="58674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2400" b="1"/>
              <a:t>Realschule</a:t>
            </a: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533400" y="5943600"/>
            <a:ext cx="990600" cy="4572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2000" b="1"/>
              <a:t>5 - 10</a:t>
            </a: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7812088" y="4076700"/>
            <a:ext cx="498475" cy="1570038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99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2000" b="1">
                <a:solidFill>
                  <a:schemeClr val="bg1"/>
                </a:solidFill>
              </a:rPr>
              <a:t>Gymnasium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3400" y="4114800"/>
            <a:ext cx="381000" cy="1524000"/>
            <a:chOff x="816" y="240"/>
            <a:chExt cx="240" cy="960"/>
          </a:xfrm>
        </p:grpSpPr>
        <p:sp>
          <p:nvSpPr>
            <p:cNvPr id="11296" name="Rectangle 7"/>
            <p:cNvSpPr>
              <a:spLocks noChangeArrowheads="1"/>
            </p:cNvSpPr>
            <p:nvPr/>
          </p:nvSpPr>
          <p:spPr bwMode="auto">
            <a:xfrm>
              <a:off x="816" y="912"/>
              <a:ext cx="240" cy="288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2000" b="1"/>
                <a:t>11</a:t>
              </a:r>
            </a:p>
          </p:txBody>
        </p:sp>
        <p:sp>
          <p:nvSpPr>
            <p:cNvPr id="11297" name="Rectangle 8"/>
            <p:cNvSpPr>
              <a:spLocks noChangeArrowheads="1"/>
            </p:cNvSpPr>
            <p:nvPr/>
          </p:nvSpPr>
          <p:spPr bwMode="auto">
            <a:xfrm>
              <a:off x="816" y="576"/>
              <a:ext cx="240" cy="288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2000" b="1"/>
                <a:t>12</a:t>
              </a:r>
            </a:p>
          </p:txBody>
        </p:sp>
        <p:sp>
          <p:nvSpPr>
            <p:cNvPr id="11298" name="Rectangle 9"/>
            <p:cNvSpPr>
              <a:spLocks noChangeArrowheads="1"/>
            </p:cNvSpPr>
            <p:nvPr/>
          </p:nvSpPr>
          <p:spPr bwMode="auto">
            <a:xfrm>
              <a:off x="816" y="240"/>
              <a:ext cx="240" cy="288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2000" b="1"/>
                <a:t>13</a:t>
              </a:r>
            </a:p>
          </p:txBody>
        </p:sp>
      </p:grpSp>
      <p:sp>
        <p:nvSpPr>
          <p:cNvPr id="105483" name="Rectangle 11"/>
          <p:cNvSpPr>
            <a:spLocks noChangeArrowheads="1"/>
          </p:cNvSpPr>
          <p:nvPr/>
        </p:nvSpPr>
        <p:spPr bwMode="auto">
          <a:xfrm>
            <a:off x="2209800" y="4114800"/>
            <a:ext cx="2590800" cy="1524000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100000">
                <a:srgbClr val="FFDDA9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2000" b="1"/>
              <a:t>Berufsausbildung</a:t>
            </a:r>
          </a:p>
        </p:txBody>
      </p:sp>
      <p:sp>
        <p:nvSpPr>
          <p:cNvPr id="105484" name="Rectangle 12"/>
          <p:cNvSpPr>
            <a:spLocks noChangeArrowheads="1"/>
          </p:cNvSpPr>
          <p:nvPr/>
        </p:nvSpPr>
        <p:spPr bwMode="auto">
          <a:xfrm>
            <a:off x="1066800" y="4114800"/>
            <a:ext cx="990600" cy="1524000"/>
          </a:xfrm>
          <a:prstGeom prst="rect">
            <a:avLst/>
          </a:prstGeom>
          <a:gradFill rotWithShape="0">
            <a:gsLst>
              <a:gs pos="0">
                <a:srgbClr val="CC99FF"/>
              </a:gs>
              <a:gs pos="100000">
                <a:srgbClr val="D9B4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600" b="1"/>
              <a:t>Berufs-</a:t>
            </a:r>
            <a:br>
              <a:rPr lang="de-DE" altLang="de-DE" sz="1600" b="1"/>
            </a:br>
            <a:r>
              <a:rPr lang="de-DE" altLang="de-DE" sz="1600" b="1"/>
              <a:t>fach-</a:t>
            </a:r>
            <a:br>
              <a:rPr lang="de-DE" altLang="de-DE" sz="1600" b="1"/>
            </a:br>
            <a:r>
              <a:rPr lang="de-DE" altLang="de-DE" sz="1600" b="1"/>
              <a:t>schule</a:t>
            </a:r>
          </a:p>
        </p:txBody>
      </p:sp>
      <p:sp>
        <p:nvSpPr>
          <p:cNvPr id="105485" name="Rectangle 13"/>
          <p:cNvSpPr>
            <a:spLocks noChangeArrowheads="1"/>
          </p:cNvSpPr>
          <p:nvPr/>
        </p:nvSpPr>
        <p:spPr bwMode="auto">
          <a:xfrm>
            <a:off x="2209800" y="2819400"/>
            <a:ext cx="2590800" cy="99060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rgbClr val="3B003B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de-DE" altLang="de-DE" sz="2000" b="1"/>
          </a:p>
          <a:p>
            <a:pPr algn="ctr"/>
            <a:r>
              <a:rPr lang="de-DE" altLang="de-DE" sz="2000" b="1">
                <a:solidFill>
                  <a:schemeClr val="bg1"/>
                </a:solidFill>
              </a:rPr>
              <a:t>Berufsoberschule</a:t>
            </a:r>
          </a:p>
        </p:txBody>
      </p:sp>
      <p:sp>
        <p:nvSpPr>
          <p:cNvPr id="105486" name="Rectangle 14"/>
          <p:cNvSpPr>
            <a:spLocks noChangeArrowheads="1"/>
          </p:cNvSpPr>
          <p:nvPr/>
        </p:nvSpPr>
        <p:spPr bwMode="auto">
          <a:xfrm>
            <a:off x="5029200" y="1295400"/>
            <a:ext cx="2590800" cy="1295400"/>
          </a:xfrm>
          <a:prstGeom prst="rect">
            <a:avLst/>
          </a:prstGeom>
          <a:gradFill rotWithShape="0">
            <a:gsLst>
              <a:gs pos="0">
                <a:srgbClr val="00FFFF"/>
              </a:gs>
              <a:gs pos="100000">
                <a:srgbClr val="00767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2000" b="1"/>
              <a:t>Fachhochschule</a:t>
            </a:r>
          </a:p>
        </p:txBody>
      </p:sp>
      <p:sp>
        <p:nvSpPr>
          <p:cNvPr id="105487" name="Rectangle 15"/>
          <p:cNvSpPr>
            <a:spLocks noChangeArrowheads="1"/>
          </p:cNvSpPr>
          <p:nvPr/>
        </p:nvSpPr>
        <p:spPr bwMode="auto">
          <a:xfrm>
            <a:off x="2286000" y="1295400"/>
            <a:ext cx="2590800" cy="1295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Ctr="1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2000" b="1">
                <a:solidFill>
                  <a:schemeClr val="bg1"/>
                </a:solidFill>
              </a:rPr>
              <a:t>Universität</a:t>
            </a:r>
            <a:r>
              <a:rPr lang="de-DE" altLang="de-DE" sz="2000" b="1"/>
              <a:t/>
            </a:r>
            <a:br>
              <a:rPr lang="de-DE" altLang="de-DE" sz="2000" b="1"/>
            </a:br>
            <a:endParaRPr lang="de-DE" altLang="de-DE" sz="1200" b="1"/>
          </a:p>
        </p:txBody>
      </p:sp>
      <p:sp>
        <p:nvSpPr>
          <p:cNvPr id="105488" name="Rectangle 16"/>
          <p:cNvSpPr>
            <a:spLocks noChangeArrowheads="1"/>
          </p:cNvSpPr>
          <p:nvPr/>
        </p:nvSpPr>
        <p:spPr bwMode="auto">
          <a:xfrm>
            <a:off x="2362200" y="1981200"/>
            <a:ext cx="1143000" cy="5334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>
                <a:solidFill>
                  <a:schemeClr val="bg1"/>
                </a:solidFill>
              </a:rPr>
              <a:t>bestimmte</a:t>
            </a:r>
            <a:r>
              <a:rPr lang="de-DE" altLang="de-DE" sz="1200" b="1"/>
              <a:t> </a:t>
            </a:r>
            <a:br>
              <a:rPr lang="de-DE" altLang="de-DE" sz="1200" b="1"/>
            </a:br>
            <a:r>
              <a:rPr lang="de-DE" altLang="de-DE" sz="1200" b="1">
                <a:solidFill>
                  <a:schemeClr val="bg1"/>
                </a:solidFill>
              </a:rPr>
              <a:t>Studiengänge</a:t>
            </a:r>
          </a:p>
        </p:txBody>
      </p:sp>
      <p:sp>
        <p:nvSpPr>
          <p:cNvPr id="105489" name="Rectangle 17"/>
          <p:cNvSpPr>
            <a:spLocks noChangeArrowheads="1"/>
          </p:cNvSpPr>
          <p:nvPr/>
        </p:nvSpPr>
        <p:spPr bwMode="auto">
          <a:xfrm>
            <a:off x="3657600" y="1981200"/>
            <a:ext cx="1143000" cy="5334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>
                <a:solidFill>
                  <a:schemeClr val="bg1"/>
                </a:solidFill>
              </a:rPr>
              <a:t>alle</a:t>
            </a:r>
            <a:r>
              <a:rPr lang="de-DE" altLang="de-DE" sz="1200" b="1"/>
              <a:t> </a:t>
            </a:r>
            <a:br>
              <a:rPr lang="de-DE" altLang="de-DE" sz="1200" b="1"/>
            </a:br>
            <a:r>
              <a:rPr lang="de-DE" altLang="de-DE" sz="1200" b="1">
                <a:solidFill>
                  <a:schemeClr val="bg1"/>
                </a:solidFill>
              </a:rPr>
              <a:t>Studiengänge</a:t>
            </a:r>
          </a:p>
        </p:txBody>
      </p:sp>
      <p:sp>
        <p:nvSpPr>
          <p:cNvPr id="105490" name="Line 18"/>
          <p:cNvSpPr>
            <a:spLocks noChangeShapeType="1"/>
          </p:cNvSpPr>
          <p:nvPr/>
        </p:nvSpPr>
        <p:spPr bwMode="auto">
          <a:xfrm flipV="1">
            <a:off x="7451725" y="5589588"/>
            <a:ext cx="349250" cy="42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5491" name="Line 19"/>
          <p:cNvSpPr>
            <a:spLocks noChangeShapeType="1"/>
          </p:cNvSpPr>
          <p:nvPr/>
        </p:nvSpPr>
        <p:spPr bwMode="auto">
          <a:xfrm flipV="1">
            <a:off x="63246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5492" name="Line 20"/>
          <p:cNvSpPr>
            <a:spLocks noChangeShapeType="1"/>
          </p:cNvSpPr>
          <p:nvPr/>
        </p:nvSpPr>
        <p:spPr bwMode="auto">
          <a:xfrm flipV="1">
            <a:off x="6324600" y="25908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5493" name="Line 21"/>
          <p:cNvSpPr>
            <a:spLocks noChangeShapeType="1"/>
          </p:cNvSpPr>
          <p:nvPr/>
        </p:nvSpPr>
        <p:spPr bwMode="auto">
          <a:xfrm flipV="1">
            <a:off x="34290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5494" name="Line 22"/>
          <p:cNvSpPr>
            <a:spLocks noChangeShapeType="1"/>
          </p:cNvSpPr>
          <p:nvPr/>
        </p:nvSpPr>
        <p:spPr bwMode="auto">
          <a:xfrm flipV="1">
            <a:off x="3429000" y="3810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5495" name="Line 23"/>
          <p:cNvSpPr>
            <a:spLocks noChangeShapeType="1"/>
          </p:cNvSpPr>
          <p:nvPr/>
        </p:nvSpPr>
        <p:spPr bwMode="auto">
          <a:xfrm flipV="1">
            <a:off x="2895600" y="2514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5496" name="Rectangle 24"/>
          <p:cNvSpPr>
            <a:spLocks noChangeArrowheads="1"/>
          </p:cNvSpPr>
          <p:nvPr/>
        </p:nvSpPr>
        <p:spPr bwMode="auto">
          <a:xfrm>
            <a:off x="1066800" y="2438400"/>
            <a:ext cx="990600" cy="1524000"/>
          </a:xfrm>
          <a:prstGeom prst="rect">
            <a:avLst/>
          </a:prstGeom>
          <a:gradFill rotWithShape="0">
            <a:gsLst>
              <a:gs pos="0">
                <a:srgbClr val="339966"/>
              </a:gs>
              <a:gs pos="100000">
                <a:srgbClr val="69B48E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600" b="1"/>
              <a:t>Fach-</a:t>
            </a:r>
            <a:br>
              <a:rPr lang="de-DE" altLang="de-DE" sz="1600" b="1"/>
            </a:br>
            <a:r>
              <a:rPr lang="de-DE" altLang="de-DE" sz="1600" b="1"/>
              <a:t>akade-</a:t>
            </a:r>
            <a:br>
              <a:rPr lang="de-DE" altLang="de-DE" sz="1600" b="1"/>
            </a:br>
            <a:r>
              <a:rPr lang="de-DE" altLang="de-DE" sz="1600" b="1"/>
              <a:t>mien</a:t>
            </a:r>
          </a:p>
        </p:txBody>
      </p:sp>
      <p:sp>
        <p:nvSpPr>
          <p:cNvPr id="105497" name="Line 25"/>
          <p:cNvSpPr>
            <a:spLocks noChangeShapeType="1"/>
          </p:cNvSpPr>
          <p:nvPr/>
        </p:nvSpPr>
        <p:spPr bwMode="auto">
          <a:xfrm flipH="1" flipV="1">
            <a:off x="2057400" y="38100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5499" name="Line 27"/>
          <p:cNvSpPr>
            <a:spLocks noChangeShapeType="1"/>
          </p:cNvSpPr>
          <p:nvPr/>
        </p:nvSpPr>
        <p:spPr bwMode="auto">
          <a:xfrm flipH="1">
            <a:off x="4495800" y="12192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5501" name="Line 29"/>
          <p:cNvSpPr>
            <a:spLocks noChangeShapeType="1"/>
          </p:cNvSpPr>
          <p:nvPr/>
        </p:nvSpPr>
        <p:spPr bwMode="auto">
          <a:xfrm flipV="1">
            <a:off x="19050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5502" name="Line 30"/>
          <p:cNvSpPr>
            <a:spLocks noChangeShapeType="1"/>
          </p:cNvSpPr>
          <p:nvPr/>
        </p:nvSpPr>
        <p:spPr bwMode="auto">
          <a:xfrm flipV="1">
            <a:off x="1905000" y="38100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5503" name="Line 31"/>
          <p:cNvSpPr>
            <a:spLocks noChangeShapeType="1"/>
          </p:cNvSpPr>
          <p:nvPr/>
        </p:nvSpPr>
        <p:spPr bwMode="auto">
          <a:xfrm flipV="1">
            <a:off x="1524000" y="3962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105504" name="Text Box 32"/>
          <p:cNvSpPr txBox="1">
            <a:spLocks noChangeArrowheads="1"/>
          </p:cNvSpPr>
          <p:nvPr/>
        </p:nvSpPr>
        <p:spPr bwMode="auto">
          <a:xfrm>
            <a:off x="3505200" y="2819400"/>
            <a:ext cx="1241425" cy="46672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/>
              <a:t>Mit zweiter </a:t>
            </a:r>
            <a:br>
              <a:rPr lang="de-DE" altLang="de-DE" sz="1200" b="1"/>
            </a:br>
            <a:r>
              <a:rPr lang="de-DE" altLang="de-DE" sz="1200" b="1"/>
              <a:t>Fremdsprache</a:t>
            </a:r>
          </a:p>
        </p:txBody>
      </p:sp>
      <p:sp>
        <p:nvSpPr>
          <p:cNvPr id="105505" name="Line 33"/>
          <p:cNvSpPr>
            <a:spLocks noChangeShapeType="1"/>
          </p:cNvSpPr>
          <p:nvPr/>
        </p:nvSpPr>
        <p:spPr bwMode="auto">
          <a:xfrm flipV="1">
            <a:off x="4191000" y="2514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03800" y="4149725"/>
            <a:ext cx="2616200" cy="1489075"/>
            <a:chOff x="3152" y="2614"/>
            <a:chExt cx="1648" cy="938"/>
          </a:xfrm>
        </p:grpSpPr>
        <p:sp>
          <p:nvSpPr>
            <p:cNvPr id="11294" name="Rectangle 34"/>
            <p:cNvSpPr>
              <a:spLocks noChangeArrowheads="1"/>
            </p:cNvSpPr>
            <p:nvPr/>
          </p:nvSpPr>
          <p:spPr bwMode="auto">
            <a:xfrm>
              <a:off x="3152" y="2614"/>
              <a:ext cx="256" cy="362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600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de-DE" altLang="de-DE" sz="2000" b="1"/>
            </a:p>
          </p:txBody>
        </p:sp>
        <p:sp>
          <p:nvSpPr>
            <p:cNvPr id="11295" name="Rectangle 10"/>
            <p:cNvSpPr>
              <a:spLocks noChangeArrowheads="1"/>
            </p:cNvSpPr>
            <p:nvPr/>
          </p:nvSpPr>
          <p:spPr bwMode="auto">
            <a:xfrm>
              <a:off x="3152" y="2928"/>
              <a:ext cx="1648" cy="624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100000">
                  <a:srgbClr val="007600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2000" b="1"/>
                <a:t>Fachoberschule</a:t>
              </a:r>
            </a:p>
          </p:txBody>
        </p:sp>
      </p:grpSp>
      <p:sp>
        <p:nvSpPr>
          <p:cNvPr id="105510" name="Line 38"/>
          <p:cNvSpPr>
            <a:spLocks noChangeShapeType="1"/>
          </p:cNvSpPr>
          <p:nvPr/>
        </p:nvSpPr>
        <p:spPr bwMode="auto">
          <a:xfrm flipH="1" flipV="1">
            <a:off x="4859338" y="2636838"/>
            <a:ext cx="360362" cy="151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5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5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5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5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5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5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5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5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5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05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105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500"/>
                                        <p:tgtEl>
                                          <p:spTgt spid="105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5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105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500"/>
                                        <p:tgtEl>
                                          <p:spTgt spid="105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05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105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 animBg="1" autoUpdateAnimBg="0"/>
      <p:bldP spid="105475" grpId="0" animBg="1" autoUpdateAnimBg="0"/>
      <p:bldP spid="105476" grpId="0" animBg="1" autoUpdateAnimBg="0"/>
      <p:bldP spid="105477" grpId="0" animBg="1" autoUpdateAnimBg="0"/>
      <p:bldP spid="105483" grpId="0" animBg="1" autoUpdateAnimBg="0"/>
      <p:bldP spid="105484" grpId="0" animBg="1" autoUpdateAnimBg="0"/>
      <p:bldP spid="105485" grpId="0" animBg="1" autoUpdateAnimBg="0"/>
      <p:bldP spid="105486" grpId="0" animBg="1" autoUpdateAnimBg="0"/>
      <p:bldP spid="105487" grpId="0" animBg="1" autoUpdateAnimBg="0"/>
      <p:bldP spid="105488" grpId="0" animBg="1" autoUpdateAnimBg="0"/>
      <p:bldP spid="105489" grpId="0" animBg="1" autoUpdateAnimBg="0"/>
      <p:bldP spid="105490" grpId="0" animBg="1"/>
      <p:bldP spid="105491" grpId="0" animBg="1"/>
      <p:bldP spid="105492" grpId="0" animBg="1"/>
      <p:bldP spid="105493" grpId="0" animBg="1"/>
      <p:bldP spid="105494" grpId="0" animBg="1"/>
      <p:bldP spid="105495" grpId="0" animBg="1"/>
      <p:bldP spid="105496" grpId="0" animBg="1" autoUpdateAnimBg="0"/>
      <p:bldP spid="105497" grpId="0" animBg="1"/>
      <p:bldP spid="105499" grpId="0" animBg="1"/>
      <p:bldP spid="105501" grpId="0" animBg="1"/>
      <p:bldP spid="105502" grpId="0" animBg="1"/>
      <p:bldP spid="105503" grpId="0" animBg="1"/>
      <p:bldP spid="105504" grpId="0" animBg="1" autoUpdateAnimBg="0"/>
      <p:bldP spid="105505" grpId="0" animBg="1"/>
      <p:bldP spid="1055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566738" y="228600"/>
            <a:ext cx="7315200" cy="60801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3200" b="1">
                <a:latin typeface="Arial" charset="0"/>
              </a:rPr>
              <a:t>Übertrittsmöglichkeiten</a:t>
            </a:r>
            <a:r>
              <a:rPr lang="de-DE" sz="2400">
                <a:solidFill>
                  <a:srgbClr val="FF3300"/>
                </a:solidFill>
                <a:latin typeface="Arial" charset="0"/>
              </a:rPr>
              <a:t> </a:t>
            </a:r>
            <a:r>
              <a:rPr lang="de-DE" sz="1400" b="1">
                <a:latin typeface="Arial" charset="0"/>
              </a:rPr>
              <a:t>(Auswahl)</a:t>
            </a:r>
            <a:endParaRPr lang="de-DE" sz="24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0" y="4292600"/>
            <a:ext cx="1547813" cy="1684338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00FFCC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CC"/>
            </a:extrusionClr>
            <a:contourClr>
              <a:schemeClr val="bg1"/>
            </a:contourClr>
          </a:sp3d>
        </p:spPr>
        <p:txBody>
          <a:bodyPr>
            <a:flatTx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de-DE" altLang="de-DE" sz="3200">
                <a:solidFill>
                  <a:schemeClr val="bg2"/>
                </a:solidFill>
              </a:rPr>
              <a:t>Haupt-Mittel-schule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de-DE" altLang="de-DE" sz="2400">
                <a:solidFill>
                  <a:schemeClr val="bg2"/>
                </a:solidFill>
              </a:rPr>
              <a:t>5. Kl.</a:t>
            </a:r>
            <a:endParaRPr lang="de-DE" altLang="de-DE" sz="2400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268538" y="981075"/>
            <a:ext cx="4535487" cy="936625"/>
          </a:xfrm>
          <a:prstGeom prst="rect">
            <a:avLst/>
          </a:prstGeom>
          <a:gradFill rotWithShape="0">
            <a:gsLst>
              <a:gs pos="0">
                <a:srgbClr val="FFCC66"/>
              </a:gs>
              <a:gs pos="100000">
                <a:schemeClr val="bg1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rgbClr val="FFCC66"/>
            </a:contourClr>
          </a:sp3d>
        </p:spPr>
        <p:txBody>
          <a:bodyPr>
            <a:flatTx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de-DE" altLang="de-DE" sz="4000" b="1">
                <a:solidFill>
                  <a:srgbClr val="FF9900"/>
                </a:solidFill>
              </a:rPr>
              <a:t>Realschule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de-DE" altLang="de-DE" sz="1800" b="1">
                <a:solidFill>
                  <a:srgbClr val="FF9900"/>
                </a:solidFill>
              </a:rPr>
              <a:t>(jeweils nächst höhere Jahrgangsstufe)</a:t>
            </a:r>
            <a:endParaRPr lang="de-DE" altLang="de-DE" sz="1800">
              <a:latin typeface="Times New Roman" panose="02020603050405020304" pitchFamily="18" charset="0"/>
            </a:endParaRP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0" y="1844675"/>
            <a:ext cx="1835150" cy="184308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800" b="1">
                <a:solidFill>
                  <a:srgbClr val="FF0000"/>
                </a:solidFill>
              </a:rPr>
              <a:t>Geeignet mit 2,5 in D/M im</a:t>
            </a:r>
          </a:p>
          <a:p>
            <a:pPr algn="ctr">
              <a:spcBef>
                <a:spcPct val="50000"/>
              </a:spcBef>
            </a:pPr>
            <a:r>
              <a:rPr lang="de-DE" altLang="de-DE" sz="1800" b="1">
                <a:solidFill>
                  <a:srgbClr val="FF0000"/>
                </a:solidFill>
              </a:rPr>
              <a:t>Jahreszeugnis</a:t>
            </a:r>
          </a:p>
          <a:p>
            <a:pPr algn="ctr">
              <a:spcBef>
                <a:spcPct val="50000"/>
              </a:spcBef>
            </a:pPr>
            <a:endParaRPr lang="de-DE" altLang="de-DE" sz="1800" b="1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de-DE" altLang="de-DE" sz="12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2237" name="AutoShape 13"/>
          <p:cNvSpPr>
            <a:spLocks noChangeArrowheads="1"/>
          </p:cNvSpPr>
          <p:nvPr/>
        </p:nvSpPr>
        <p:spPr bwMode="auto">
          <a:xfrm rot="-5400000">
            <a:off x="828675" y="1555751"/>
            <a:ext cx="287337" cy="144462"/>
          </a:xfrm>
          <a:prstGeom prst="notchedRightArrow">
            <a:avLst>
              <a:gd name="adj1" fmla="val 50000"/>
              <a:gd name="adj2" fmla="val 49725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vert="eaVert" wrap="none" anchor="ctr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de-DE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38" name="AutoShape 14"/>
          <p:cNvSpPr>
            <a:spLocks noChangeArrowheads="1"/>
          </p:cNvSpPr>
          <p:nvPr/>
        </p:nvSpPr>
        <p:spPr bwMode="auto">
          <a:xfrm rot="-5400000">
            <a:off x="5957093" y="2259807"/>
            <a:ext cx="563563" cy="165100"/>
          </a:xfrm>
          <a:prstGeom prst="notchedRightArrow">
            <a:avLst>
              <a:gd name="adj1" fmla="val 50000"/>
              <a:gd name="adj2" fmla="val 8533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vert="eaVert" wrap="none" anchor="ctr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de-DE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1908175" y="2781300"/>
            <a:ext cx="1584325" cy="9366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1800" b="1">
                <a:solidFill>
                  <a:srgbClr val="FF0000"/>
                </a:solidFill>
              </a:rPr>
              <a:t>Notendurch-schnitt 2,00 in D, E u. M</a:t>
            </a:r>
            <a:endParaRPr lang="de-DE" altLang="de-DE" sz="1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3563938" y="2781300"/>
            <a:ext cx="5580062" cy="9271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de-DE" altLang="de-DE" sz="1800" b="1">
                <a:solidFill>
                  <a:srgbClr val="FF3300"/>
                </a:solidFill>
              </a:rPr>
              <a:t>Mit Vorrückungserlaubnis oder Vorrücken auf Probe an der bislang besuchten Schule Übertritt in Jgst. 6-10 bzw. in Jgst. 8 - 10 bei Übertritt aus M-Zug der Haupt-/Mittelschule</a:t>
            </a:r>
            <a:endParaRPr lang="de-DE" altLang="de-DE" sz="1800" b="1">
              <a:latin typeface="Times New Roman" panose="02020603050405020304" pitchFamily="18" charset="0"/>
            </a:endParaRP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395288" y="981075"/>
            <a:ext cx="1223962" cy="466725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2100" b="1">
                <a:latin typeface="Tahoma" panose="020B0604030504040204" pitchFamily="34" charset="0"/>
              </a:rPr>
              <a:t>5. Kl.</a:t>
            </a:r>
            <a:endParaRPr lang="de-DE" altLang="de-DE" sz="2400" b="1">
              <a:latin typeface="Times New Roman" panose="02020603050405020304" pitchFamily="18" charset="0"/>
            </a:endParaRPr>
          </a:p>
        </p:txBody>
      </p:sp>
      <p:sp>
        <p:nvSpPr>
          <p:cNvPr id="52247" name="AutoShape 23"/>
          <p:cNvSpPr>
            <a:spLocks noChangeArrowheads="1"/>
          </p:cNvSpPr>
          <p:nvPr/>
        </p:nvSpPr>
        <p:spPr bwMode="auto">
          <a:xfrm rot="-5400000">
            <a:off x="823913" y="3865563"/>
            <a:ext cx="304800" cy="1524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vert="eaVert" wrap="none" anchor="ctr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de-DE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932363" y="3860800"/>
            <a:ext cx="3176587" cy="304800"/>
            <a:chOff x="3107" y="2432"/>
            <a:chExt cx="2001" cy="192"/>
          </a:xfrm>
        </p:grpSpPr>
        <p:sp>
          <p:nvSpPr>
            <p:cNvPr id="12308" name="AutoShape 24"/>
            <p:cNvSpPr>
              <a:spLocks noChangeArrowheads="1"/>
            </p:cNvSpPr>
            <p:nvPr/>
          </p:nvSpPr>
          <p:spPr bwMode="auto">
            <a:xfrm rot="-5400000">
              <a:off x="4964" y="2480"/>
              <a:ext cx="192" cy="96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vert="eaVert" wrap="none" anchor="ctr"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de-DE" sz="24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309" name="AutoShape 25"/>
            <p:cNvSpPr>
              <a:spLocks noChangeArrowheads="1"/>
            </p:cNvSpPr>
            <p:nvPr/>
          </p:nvSpPr>
          <p:spPr bwMode="auto">
            <a:xfrm rot="-5400000">
              <a:off x="3061" y="2478"/>
              <a:ext cx="190" cy="99"/>
            </a:xfrm>
            <a:prstGeom prst="notchedRightArrow">
              <a:avLst>
                <a:gd name="adj1" fmla="val 50000"/>
                <a:gd name="adj2" fmla="val 4798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vert="eaVert" wrap="none" anchor="ctr"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de-DE" sz="24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310" name="AutoShape 26"/>
            <p:cNvSpPr>
              <a:spLocks noChangeArrowheads="1"/>
            </p:cNvSpPr>
            <p:nvPr/>
          </p:nvSpPr>
          <p:spPr bwMode="auto">
            <a:xfrm rot="-5400000">
              <a:off x="3966" y="2480"/>
              <a:ext cx="192" cy="96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vert="eaVert" wrap="none" anchor="ctr"/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de-DE" sz="24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2256" name="Text Box 32"/>
          <p:cNvSpPr txBox="1">
            <a:spLocks noChangeArrowheads="1"/>
          </p:cNvSpPr>
          <p:nvPr/>
        </p:nvSpPr>
        <p:spPr bwMode="auto">
          <a:xfrm>
            <a:off x="1763713" y="4292600"/>
            <a:ext cx="1547812" cy="1684338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00FFCC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CC"/>
            </a:extrusionClr>
            <a:contourClr>
              <a:schemeClr val="bg1"/>
            </a:contourClr>
          </a:sp3d>
        </p:spPr>
        <p:txBody>
          <a:bodyPr>
            <a:flatTx/>
          </a:bodyPr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de-DE" altLang="de-DE" sz="3200">
                <a:solidFill>
                  <a:schemeClr val="bg2"/>
                </a:solidFill>
              </a:rPr>
              <a:t>Haupt-Mittel-schule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de-DE" altLang="de-DE" sz="2400"/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3924300" y="4365625"/>
            <a:ext cx="4824413" cy="1684338"/>
            <a:chOff x="2472" y="2750"/>
            <a:chExt cx="3039" cy="1061"/>
          </a:xfrm>
        </p:grpSpPr>
        <p:sp>
          <p:nvSpPr>
            <p:cNvPr id="12305" name="Text Box 33"/>
            <p:cNvSpPr txBox="1">
              <a:spLocks noChangeArrowheads="1"/>
            </p:cNvSpPr>
            <p:nvPr/>
          </p:nvSpPr>
          <p:spPr bwMode="auto">
            <a:xfrm>
              <a:off x="2472" y="2750"/>
              <a:ext cx="975" cy="106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FFCC"/>
                </a:gs>
              </a:gsLst>
              <a:lin ang="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CC"/>
              </a:extrusionClr>
              <a:contourClr>
                <a:schemeClr val="bg1"/>
              </a:contourClr>
            </a:sp3d>
          </p:spPr>
          <p:txBody>
            <a:bodyPr>
              <a:flatTx/>
            </a:bodyPr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altLang="de-DE" sz="3200">
                  <a:solidFill>
                    <a:schemeClr val="bg2"/>
                  </a:solidFill>
                </a:rPr>
                <a:t>Haupt-Mittel-schule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altLang="de-DE" sz="2400">
                  <a:solidFill>
                    <a:schemeClr val="bg2"/>
                  </a:solidFill>
                </a:rPr>
                <a:t>M-Zug.</a:t>
              </a:r>
              <a:endParaRPr lang="de-DE" altLang="de-DE" sz="2400"/>
            </a:p>
          </p:txBody>
        </p:sp>
        <p:sp>
          <p:nvSpPr>
            <p:cNvPr id="12306" name="Text Box 34"/>
            <p:cNvSpPr txBox="1">
              <a:spLocks noChangeArrowheads="1"/>
            </p:cNvSpPr>
            <p:nvPr/>
          </p:nvSpPr>
          <p:spPr bwMode="auto">
            <a:xfrm>
              <a:off x="3470" y="2750"/>
              <a:ext cx="975" cy="106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FFCC"/>
                </a:gs>
              </a:gsLst>
              <a:lin ang="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CC"/>
              </a:extrusionClr>
              <a:contourClr>
                <a:schemeClr val="bg1"/>
              </a:contourClr>
            </a:sp3d>
          </p:spPr>
          <p:txBody>
            <a:bodyPr>
              <a:flatTx/>
            </a:bodyPr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altLang="de-DE" sz="3200">
                  <a:solidFill>
                    <a:schemeClr val="bg2"/>
                  </a:solidFill>
                </a:rPr>
                <a:t>Gym-nasium</a:t>
              </a:r>
              <a:endParaRPr lang="de-DE" altLang="de-DE" sz="2400"/>
            </a:p>
          </p:txBody>
        </p:sp>
        <p:sp>
          <p:nvSpPr>
            <p:cNvPr id="12307" name="Text Box 35"/>
            <p:cNvSpPr txBox="1">
              <a:spLocks noChangeArrowheads="1"/>
            </p:cNvSpPr>
            <p:nvPr/>
          </p:nvSpPr>
          <p:spPr bwMode="auto">
            <a:xfrm>
              <a:off x="4468" y="2750"/>
              <a:ext cx="1043" cy="106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00FFCC"/>
                </a:gs>
              </a:gsLst>
              <a:lin ang="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CC"/>
              </a:extrusionClr>
              <a:contourClr>
                <a:schemeClr val="bg1"/>
              </a:contourClr>
            </a:sp3d>
          </p:spPr>
          <p:txBody>
            <a:bodyPr>
              <a:flatTx/>
            </a:bodyPr>
            <a:lstStyle>
              <a:lvl1pPr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altLang="de-DE" sz="3200">
                  <a:solidFill>
                    <a:schemeClr val="bg2"/>
                  </a:solidFill>
                </a:rPr>
                <a:t>Wirt-schafts-schule</a:t>
              </a:r>
            </a:p>
          </p:txBody>
        </p:sp>
      </p:grpSp>
      <p:sp>
        <p:nvSpPr>
          <p:cNvPr id="52260" name="AutoShape 36"/>
          <p:cNvSpPr>
            <a:spLocks noChangeArrowheads="1"/>
          </p:cNvSpPr>
          <p:nvPr/>
        </p:nvSpPr>
        <p:spPr bwMode="auto">
          <a:xfrm rot="-5400000">
            <a:off x="2501106" y="2259807"/>
            <a:ext cx="563563" cy="165100"/>
          </a:xfrm>
          <a:prstGeom prst="notchedRightArrow">
            <a:avLst>
              <a:gd name="adj1" fmla="val 50000"/>
              <a:gd name="adj2" fmla="val 8533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vert="eaVert" wrap="none" anchor="ctr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de-DE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61" name="AutoShape 37"/>
          <p:cNvSpPr>
            <a:spLocks noChangeArrowheads="1"/>
          </p:cNvSpPr>
          <p:nvPr/>
        </p:nvSpPr>
        <p:spPr bwMode="auto">
          <a:xfrm rot="-5400000">
            <a:off x="2555081" y="3861595"/>
            <a:ext cx="301625" cy="157162"/>
          </a:xfrm>
          <a:prstGeom prst="notchedRightArrow">
            <a:avLst>
              <a:gd name="adj1" fmla="val 50000"/>
              <a:gd name="adj2" fmla="val 4798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vert="eaVert" wrap="none" anchor="ctr"/>
          <a:lstStyle>
            <a:lvl1pPr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de-DE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52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52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2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2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nimBg="1" autoUpdateAnimBg="0"/>
      <p:bldP spid="52227" grpId="0" animBg="1" autoUpdateAnimBg="0"/>
      <p:bldP spid="52228" grpId="0" animBg="1" autoUpdateAnimBg="0"/>
      <p:bldP spid="52235" grpId="0" animBg="1" autoUpdateAnimBg="0"/>
      <p:bldP spid="52237" grpId="0" animBg="1" autoUpdateAnimBg="0"/>
      <p:bldP spid="52238" grpId="0" animBg="1" autoUpdateAnimBg="0"/>
      <p:bldP spid="52239" grpId="0" animBg="1" autoUpdateAnimBg="0"/>
      <p:bldP spid="52240" grpId="0" animBg="1" autoUpdateAnimBg="0"/>
      <p:bldP spid="52242" grpId="0" animBg="1" autoUpdateAnimBg="0"/>
      <p:bldP spid="52247" grpId="0" animBg="1" autoUpdateAnimBg="0"/>
      <p:bldP spid="52256" grpId="0" animBg="1" autoUpdateAnimBg="0"/>
      <p:bldP spid="52260" grpId="0" animBg="1" autoUpdateAnimBg="0"/>
      <p:bldP spid="52261" grpId="0" animBg="1" autoUpdateAnimBg="0"/>
    </p:bldLst>
  </p:timing>
</p:sld>
</file>

<file path=ppt/theme/theme1.xml><?xml version="1.0" encoding="utf-8"?>
<a:theme xmlns:a="http://schemas.openxmlformats.org/drawingml/2006/main" name="Grund">
  <a:themeElements>
    <a:clrScheme name="Grun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rund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75000"/>
          <a:buFont typeface="Monotype Sorts" pitchFamily="2" charset="2"/>
          <a:buChar char="l"/>
          <a:tabLst/>
          <a:defRPr kumimoji="0" lang="de-DE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75000"/>
          <a:buFont typeface="Monotype Sorts" pitchFamily="2" charset="2"/>
          <a:buChar char="l"/>
          <a:tabLst/>
          <a:defRPr kumimoji="0" lang="de-DE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ru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un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un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un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M:\Präsentationen\Grund.pot</Template>
  <TotalTime>0</TotalTime>
  <Pages>15</Pages>
  <Words>609</Words>
  <Application>Microsoft Office PowerPoint</Application>
  <PresentationFormat>Bildschirmpräsentation (4:3)</PresentationFormat>
  <Paragraphs>292</Paragraphs>
  <Slides>41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51" baseType="lpstr">
      <vt:lpstr>Arial</vt:lpstr>
      <vt:lpstr>Baskerville Old Face</vt:lpstr>
      <vt:lpstr>Brush Script MT</vt:lpstr>
      <vt:lpstr>Calibri</vt:lpstr>
      <vt:lpstr>Monotype Sorts</vt:lpstr>
      <vt:lpstr>Symbol</vt:lpstr>
      <vt:lpstr>Tahoma</vt:lpstr>
      <vt:lpstr>Times New Roman</vt:lpstr>
      <vt:lpstr>Wingdings</vt:lpstr>
      <vt:lpstr>Grund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Eignung für die </vt:lpstr>
      <vt:lpstr>Kein Abschluss ohne Anschluss</vt:lpstr>
      <vt:lpstr>Mögliche Wege nach der Realschule</vt:lpstr>
      <vt:lpstr>PowerPoint-Präsentation</vt:lpstr>
      <vt:lpstr>PowerPoint-Präsentation</vt:lpstr>
      <vt:lpstr>PowerPoint-Präsentation</vt:lpstr>
      <vt:lpstr>Ausstattung</vt:lpstr>
      <vt:lpstr>Wahlpflichtfächerangebote: </vt:lpstr>
      <vt:lpstr>PowerPoint-Präsentation</vt:lpstr>
      <vt:lpstr>PowerPoint-Präsentation</vt:lpstr>
      <vt:lpstr>PowerPoint-Präsentation</vt:lpstr>
      <vt:lpstr>Unser Schulprofil:   UNESCO- Projektschule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Gebundene Ganztagesklasse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Elternabend für die 7.Klassen</dc:title>
  <dc:subject/>
  <dc:creator>Siegfried Kress</dc:creator>
  <cp:keywords/>
  <dc:description/>
  <cp:lastModifiedBy>Spanier Philipp</cp:lastModifiedBy>
  <cp:revision>348</cp:revision>
  <cp:lastPrinted>2017-03-07T14:32:39Z</cp:lastPrinted>
  <dcterms:created xsi:type="dcterms:W3CDTF">1995-10-04T22:02:08Z</dcterms:created>
  <dcterms:modified xsi:type="dcterms:W3CDTF">2022-03-10T09:39:08Z</dcterms:modified>
</cp:coreProperties>
</file>