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1"/>
  </p:sldMasterIdLst>
  <p:sldIdLst>
    <p:sldId id="256" r:id="rId2"/>
    <p:sldId id="260" r:id="rId3"/>
    <p:sldId id="257" r:id="rId4"/>
    <p:sldId id="262" r:id="rId5"/>
    <p:sldId id="258" r:id="rId6"/>
    <p:sldId id="264" r:id="rId7"/>
    <p:sldId id="263" r:id="rId8"/>
    <p:sldId id="266" r:id="rId9"/>
    <p:sldId id="265" r:id="rId10"/>
    <p:sldId id="261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752F3-30D6-4E08-84E5-D463B3684B68}" v="1" dt="2021-05-11T10:22:44.882"/>
    <p1510:client id="{A65EEC01-FD7A-4ECC-93EA-58537805A23E}" v="1" dt="2021-05-11T10:24:28.099"/>
    <p1510:client id="{D26DC94E-4EA2-4571-854C-839B6EADFE12}" v="3" dt="2021-05-11T10:25:11.082"/>
    <p1510:client id="{F25D7D92-34E6-464D-8431-FB09D35C51F8}" v="2" dt="2021-05-11T10:22:18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3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4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3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0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6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6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509A250-FF31-4206-8172-F9D3106AACB1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4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0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FB432-34D6-D448-B103-9DFC43399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1435" y="1478067"/>
            <a:ext cx="4486656" cy="2054777"/>
          </a:xfrm>
        </p:spPr>
        <p:txBody>
          <a:bodyPr>
            <a:normAutofit fontScale="90000"/>
          </a:bodyPr>
          <a:lstStyle/>
          <a:p>
            <a:r>
              <a:rPr lang="de-DE" sz="3200"/>
              <a:t>Diskriminierung</a:t>
            </a:r>
            <a:br>
              <a:rPr lang="de-DE" sz="3200"/>
            </a:br>
            <a:r>
              <a:rPr lang="de-DE" sz="3200"/>
              <a:t>von </a:t>
            </a:r>
            <a:r>
              <a:rPr lang="de-DE" sz="3200" err="1"/>
              <a:t>menschen</a:t>
            </a:r>
            <a:r>
              <a:rPr lang="de-DE" sz="3200"/>
              <a:t>  mit </a:t>
            </a:r>
            <a:r>
              <a:rPr lang="de-DE" sz="3200" err="1"/>
              <a:t>behinderung</a:t>
            </a:r>
            <a:endParaRPr lang="de-DE" sz="32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D42BE3-5D62-F347-B10B-1D08BB349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5378" y="4140039"/>
            <a:ext cx="3798770" cy="1239894"/>
          </a:xfrm>
        </p:spPr>
        <p:txBody>
          <a:bodyPr>
            <a:normAutofit fontScale="92500" lnSpcReduction="20000"/>
          </a:bodyPr>
          <a:lstStyle/>
          <a:p>
            <a:r>
              <a:rPr lang="de-DE" sz="2400"/>
              <a:t>Von Emily </a:t>
            </a:r>
            <a:r>
              <a:rPr lang="de-DE" sz="2400" err="1"/>
              <a:t>Dörper</a:t>
            </a:r>
            <a:endParaRPr lang="de-DE" sz="2400"/>
          </a:p>
          <a:p>
            <a:r>
              <a:rPr lang="de-DE" sz="2400"/>
              <a:t>&amp;</a:t>
            </a:r>
          </a:p>
          <a:p>
            <a:r>
              <a:rPr lang="de-DE" sz="2400" err="1"/>
              <a:t>Vici</a:t>
            </a:r>
            <a:r>
              <a:rPr lang="de-DE" sz="2400"/>
              <a:t> Waldvogel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B212E89-54F3-3D41-8F7D-FD49681B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12" y="720289"/>
            <a:ext cx="5263135" cy="52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1C751A-6959-B54A-A822-6F2F52FDB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153" y="5322922"/>
            <a:ext cx="812800" cy="7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7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08"/>
    </mc:Choice>
    <mc:Fallback>
      <p:transition spd="slow" advTm="4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080"/>
            <a:ext cx="5291327" cy="1838665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de-DE"/>
              <a:t>Diskriminierung von Menschen mit Behinderung betrifft alle Menschen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522182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60" name="Rectangle 144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309221" y="2988331"/>
            <a:ext cx="6567718" cy="2260863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C075D06-C0AE-EA4D-92C7-304C1AE911AF}"/>
              </a:ext>
            </a:extLst>
          </p:cNvPr>
          <p:cNvSpPr/>
          <p:nvPr/>
        </p:nvSpPr>
        <p:spPr>
          <a:xfrm>
            <a:off x="804671" y="2864888"/>
            <a:ext cx="5357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Richard von Weizsäcker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Deutscher Bundespräsident (1984 – 1994)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Weihnachtsansprache 1987</a:t>
            </a:r>
            <a:endParaRPr lang="de-DE" i="1">
              <a:cs typeface="Bangla Sangam MN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cs typeface="Bangla Sangam MN" panose="02000000000000000000" pitchFamily="2" charset="0"/>
              </a:rPr>
              <a:t>Kritik: Die Umwelt begegnet Menschen mit Behinderungen oft gleichgültig und rücksichtslos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cs typeface="Bangla Sangam MN" panose="02000000000000000000" pitchFamily="2" charset="0"/>
              </a:rPr>
              <a:t>Forderung: Menschen mit Behinderung in die Gesellschaft mit einzubeziehen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cs typeface="Bangla Sangam MN" panose="02000000000000000000" pitchFamily="2" charset="0"/>
              </a:rPr>
              <a:t>Wir alle gehören zusammen</a:t>
            </a:r>
          </a:p>
        </p:txBody>
      </p:sp>
      <p:pic>
        <p:nvPicPr>
          <p:cNvPr id="1026" name="Picture 2" descr="LeMO Biografie Richard von Weizsäcker">
            <a:extLst>
              <a:ext uri="{FF2B5EF4-FFF2-40B4-BE49-F238E27FC236}">
                <a16:creationId xmlns:a16="http://schemas.microsoft.com/office/drawing/2014/main" id="{A7818B8B-2737-5849-B565-862FF80C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00" y="1556165"/>
            <a:ext cx="25431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F237DE-9144-FE47-88EB-A2532AB15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5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461">
        <p:fade/>
      </p:transition>
    </mc:Choice>
    <mc:Fallback>
      <p:transition spd="med" advTm="55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nklusion und Behinderung - Sozialverband">
            <a:extLst>
              <a:ext uri="{FF2B5EF4-FFF2-40B4-BE49-F238E27FC236}">
                <a16:creationId xmlns:a16="http://schemas.microsoft.com/office/drawing/2014/main" id="{E91D4105-CE1B-FB49-BAB6-021706F6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39" y="311637"/>
            <a:ext cx="10496850" cy="63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3024989" y="419829"/>
            <a:ext cx="6431490" cy="2136800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chemeClr val="bg2">
                    <a:lumMod val="75000"/>
                  </a:schemeClr>
                </a:solidFill>
              </a:rPr>
              <a:t>  "</a:t>
            </a:r>
            <a:r>
              <a:rPr lang="de-DE" sz="2200">
                <a:solidFill>
                  <a:schemeClr val="bg2">
                    <a:lumMod val="75000"/>
                  </a:schemeClr>
                </a:solidFill>
              </a:rPr>
              <a:t>Nicht behindert zu sein ist wahrlich kein Verdienst,     </a:t>
            </a:r>
          </a:p>
          <a:p>
            <a:r>
              <a:rPr lang="de-DE" sz="2200">
                <a:solidFill>
                  <a:schemeClr val="bg2">
                    <a:lumMod val="75000"/>
                  </a:schemeClr>
                </a:solidFill>
              </a:rPr>
              <a:t>   sondern ein Geschenk, das jedem von uns jederzeit </a:t>
            </a:r>
          </a:p>
          <a:p>
            <a:r>
              <a:rPr lang="de-DE" sz="2200">
                <a:solidFill>
                  <a:schemeClr val="bg2">
                    <a:lumMod val="75000"/>
                  </a:schemeClr>
                </a:solidFill>
              </a:rPr>
              <a:t>   genommen werden kann.“</a:t>
            </a:r>
            <a:r>
              <a:rPr lang="de-DE" sz="2000" i="1">
                <a:solidFill>
                  <a:schemeClr val="bg1"/>
                </a:solidFill>
              </a:rPr>
              <a:t>  </a:t>
            </a:r>
            <a:r>
              <a:rPr lang="de-DE" sz="1600" i="1">
                <a:solidFill>
                  <a:schemeClr val="bg1"/>
                </a:solidFill>
              </a:rPr>
              <a:t>Richard von Weizsäcker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7D0C49-034A-B045-91D5-7A9F8279C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75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5809">
        <p:fade/>
      </p:transition>
    </mc:Choice>
    <mc:Fallback>
      <p:transition spd="med" advTm="25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/>
              <a:t>Was bedeutet Diskriminierung?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522182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60" name="Rectangle 144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309221" y="2988331"/>
            <a:ext cx="6567718" cy="2260863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C075D06-C0AE-EA4D-92C7-304C1AE911AF}"/>
              </a:ext>
            </a:extLst>
          </p:cNvPr>
          <p:cNvSpPr/>
          <p:nvPr/>
        </p:nvSpPr>
        <p:spPr>
          <a:xfrm>
            <a:off x="804671" y="2864888"/>
            <a:ext cx="53575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>
                <a:solidFill>
                  <a:schemeClr val="bg1">
                    <a:lumMod val="95000"/>
                  </a:schemeClr>
                </a:solidFill>
                <a:cs typeface="Bangla Sangam MN" panose="02000000000000000000" pitchFamily="2" charset="0"/>
              </a:rPr>
              <a:t>aus dem lateinischen „</a:t>
            </a:r>
            <a:r>
              <a:rPr lang="de-DE" i="1" err="1">
                <a:solidFill>
                  <a:schemeClr val="bg1">
                    <a:lumMod val="95000"/>
                  </a:schemeClr>
                </a:solidFill>
                <a:cs typeface="Bangla Sangam MN" panose="02000000000000000000" pitchFamily="2" charset="0"/>
              </a:rPr>
              <a:t>discriminare</a:t>
            </a:r>
            <a:r>
              <a:rPr lang="de-DE" i="1">
                <a:solidFill>
                  <a:schemeClr val="bg1">
                    <a:lumMod val="95000"/>
                  </a:schemeClr>
                </a:solidFill>
                <a:cs typeface="Bangla Sangam MN" panose="02000000000000000000" pitchFamily="2" charset="0"/>
              </a:rPr>
              <a:t>“</a:t>
            </a:r>
            <a:r>
              <a:rPr lang="de-DE" i="1">
                <a:solidFill>
                  <a:schemeClr val="bg1">
                    <a:lumMod val="95000"/>
                  </a:schemeClr>
                </a:solidFill>
              </a:rPr>
              <a:t>„ </a:t>
            </a:r>
          </a:p>
          <a:p>
            <a:r>
              <a:rPr lang="de-DE" i="1">
                <a:solidFill>
                  <a:schemeClr val="bg1">
                    <a:lumMod val="95000"/>
                  </a:schemeClr>
                </a:solidFill>
              </a:rPr>
              <a:t>     = unterscheiden, absondern, abgrenzen“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unterschiedliche Behandlung / Benachteiligung von Menschen aufgrund von Geschlecht, Hautfarbe, Herkunft, Religion,  Alter usw.</a:t>
            </a:r>
            <a:endParaRPr lang="de-DE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beruht meist auf  Vorurteilen</a:t>
            </a:r>
            <a:endParaRPr lang="de-DE" i="1">
              <a:cs typeface="Bangla Sangam MN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cs typeface="Bangla Sangam MN" panose="02000000000000000000" pitchFamily="2" charset="0"/>
              </a:rPr>
              <a:t>Benachteiligung oder Herabwürdigung von Gruppen oder einzelnen Personen, weil bestimmte gesellschaftliche Wertvorstellungen nicht erfüllt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cs typeface="Bangla Sangam MN" panose="02000000000000000000" pitchFamily="2" charset="0"/>
              </a:rPr>
              <a:t>Auch Menschen mit Behinderungen werden oft diskriminiert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cs typeface="Bangla Sangam MN" panose="02000000000000000000" pitchFamily="2" charset="0"/>
              </a:rPr>
              <a:t>Diskriminierung ist Verletzung der Menschenrechte</a:t>
            </a:r>
          </a:p>
        </p:txBody>
      </p:sp>
      <p:pic>
        <p:nvPicPr>
          <p:cNvPr id="3074" name="Picture 2" descr="Die UN-Behindertenrechtskonvention - UN-BRK | Nds. Landesamt für Soziales,  Jugend und Familie">
            <a:extLst>
              <a:ext uri="{FF2B5EF4-FFF2-40B4-BE49-F238E27FC236}">
                <a16:creationId xmlns:a16="http://schemas.microsoft.com/office/drawing/2014/main" id="{6E734D93-1F3D-224F-8D1E-B3A1EDD0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65" y="3088659"/>
            <a:ext cx="1941237" cy="137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me-sex marriage law adopted in Scotland - Asian News from UK">
            <a:extLst>
              <a:ext uri="{FF2B5EF4-FFF2-40B4-BE49-F238E27FC236}">
                <a16:creationId xmlns:a16="http://schemas.microsoft.com/office/drawing/2014/main" id="{48AB5BE3-84FC-D54F-8D8B-DC5D5CA8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74" y="866201"/>
            <a:ext cx="1728139" cy="130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grantas – Nimet Seker">
            <a:extLst>
              <a:ext uri="{FF2B5EF4-FFF2-40B4-BE49-F238E27FC236}">
                <a16:creationId xmlns:a16="http://schemas.microsoft.com/office/drawing/2014/main" id="{3507380F-2840-724B-ADC0-05E4019FA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9" y="4135255"/>
            <a:ext cx="1520524" cy="153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utfarben vektor abbildung. Illustration von unterschiedlich - 51847670">
            <a:extLst>
              <a:ext uri="{FF2B5EF4-FFF2-40B4-BE49-F238E27FC236}">
                <a16:creationId xmlns:a16="http://schemas.microsoft.com/office/drawing/2014/main" id="{564E81FC-B36C-4942-8B8C-9BD57E5EC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406" y="4135255"/>
            <a:ext cx="1634833" cy="12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ie Vielfalt der Geschlechter - Magazin - Goethe-Institut Niederlande">
            <a:extLst>
              <a:ext uri="{FF2B5EF4-FFF2-40B4-BE49-F238E27FC236}">
                <a16:creationId xmlns:a16="http://schemas.microsoft.com/office/drawing/2014/main" id="{0501A23D-F615-3847-828B-C3C706879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634" y="2238975"/>
            <a:ext cx="2182169" cy="9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957D138-9A90-AD48-9EDD-2A89F7C02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2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799">
        <p:fade/>
      </p:transition>
    </mc:Choice>
    <mc:Fallback>
      <p:transition spd="med" advTm="78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38" y="1290025"/>
            <a:ext cx="6052931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/>
              <a:t>Behindertenrechts-konvention 2006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60" name="Rectangle 144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397565" y="2858703"/>
            <a:ext cx="6122505" cy="3502201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/>
                </a:solidFill>
              </a:rPr>
              <a:t>13. 12. 2006 „Übereinkommen der Vereinten Nationen über Rechte von Menschen mit Behinderungen“ von Generalversammlung der Vereinten Nationen (UN-Behindertenrechtskonvention)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/>
                </a:solidFill>
              </a:rPr>
              <a:t>2008 trat es in Kraft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/>
                </a:solidFill>
              </a:rPr>
              <a:t>Benachteiligung von Menschen mit Behinderung soll aufhören und diese als vollwertige Bürger der Gesellschaft anerkannt werden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/>
                </a:solidFill>
              </a:rPr>
              <a:t>UN-Konvention fordert Inklusion, also gleichberechtigte Teilhabe aller Menschen am gesellschaftlichen Leben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/>
                </a:solidFill>
              </a:rPr>
              <a:t>Inklusion ist ein Menschenrecht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/>
                </a:solidFill>
              </a:rPr>
              <a:t>Deutschland und 177 weitere Länder haben UN-Konvention unterzeichnet</a:t>
            </a:r>
          </a:p>
        </p:txBody>
      </p:sp>
      <p:pic>
        <p:nvPicPr>
          <p:cNvPr id="2050" name="Picture 2" descr="UN-Behindertenrechtskonvention - Übereinkommen über die Rechte von Menschen  mit Behinderungen">
            <a:extLst>
              <a:ext uri="{FF2B5EF4-FFF2-40B4-BE49-F238E27FC236}">
                <a16:creationId xmlns:a16="http://schemas.microsoft.com/office/drawing/2014/main" id="{A2709BA6-B0AA-124E-B078-BBD458D7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29" y="2167760"/>
            <a:ext cx="3436118" cy="22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149F311-6FF2-1646-A01A-B700A6F251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61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509">
        <p:fade/>
      </p:transition>
    </mc:Choice>
    <mc:Fallback>
      <p:transition spd="med" advTm="51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de-DE"/>
              <a:t>Menschen mit Behinderungen in Deutschland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60" name="Rectangle 144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Download Piktogramm: Menschen &amp; Barrieren">
            <a:extLst>
              <a:ext uri="{FF2B5EF4-FFF2-40B4-BE49-F238E27FC236}">
                <a16:creationId xmlns:a16="http://schemas.microsoft.com/office/drawing/2014/main" id="{662CA31E-CBA2-AF42-9A37-EC0ED85A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5364" y="2439062"/>
            <a:ext cx="3355848" cy="16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640080" y="2637154"/>
            <a:ext cx="5450382" cy="3484203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de-DE">
                <a:solidFill>
                  <a:schemeClr val="tx1"/>
                </a:solidFill>
              </a:rPr>
              <a:t>Fast jede*</a:t>
            </a:r>
            <a:r>
              <a:rPr lang="de-DE" err="1">
                <a:solidFill>
                  <a:schemeClr val="tx1"/>
                </a:solidFill>
              </a:rPr>
              <a:t>r</a:t>
            </a:r>
            <a:r>
              <a:rPr lang="de-DE">
                <a:solidFill>
                  <a:schemeClr val="tx1"/>
                </a:solidFill>
              </a:rPr>
              <a:t> zehnte in Deutschland hat eine Behinderung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Menschen mit körperlichen Behinderungen (65 %)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Menschen mit Sehbehinderung (5 %)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Menschen mit Hörschädigung (4 %)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Menschen mit geistigen oder seelischen    Behinderungen (12 %)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Menschen mit Lernbehinderungen (14 %)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34 % sind 75 Jahre und älter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Nur 2 % sind Kinder und Jugendliche unter 18 Jahre</a:t>
            </a:r>
          </a:p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7BFFB0-87D2-DE4D-BD16-31D1D4263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724">
        <p:fade/>
      </p:transition>
    </mc:Choice>
    <mc:Fallback>
      <p:transition spd="med" advTm="457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FCF1D8-2E3E-8949-906F-DE25DBAC9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4139" b="10861"/>
          <a:stretch/>
        </p:blipFill>
        <p:spPr>
          <a:xfrm>
            <a:off x="20" y="-524345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rgbClr val="FFFFFF">
              <a:alpha val="80000"/>
            </a:srgb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r>
              <a:rPr lang="de-DE" sz="2000">
                <a:solidFill>
                  <a:srgbClr val="1D1D1D"/>
                </a:solidFill>
              </a:rPr>
              <a:t>Werden Menschen </a:t>
            </a:r>
            <a:br>
              <a:rPr lang="de-DE" sz="2000">
                <a:solidFill>
                  <a:srgbClr val="1D1D1D"/>
                </a:solidFill>
              </a:rPr>
            </a:br>
            <a:r>
              <a:rPr lang="de-DE" sz="2000">
                <a:solidFill>
                  <a:srgbClr val="1D1D1D"/>
                </a:solidFill>
              </a:rPr>
              <a:t>mit Behinderungen diskriminiert?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582592"/>
            <a:ext cx="7729728" cy="3101983"/>
          </a:xfrm>
          <a:ln w="57150">
            <a:solidFill>
              <a:schemeClr val="tx1"/>
            </a:solidFill>
            <a:prstDash val="solid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2385391" y="2707049"/>
            <a:ext cx="7225435" cy="2853068"/>
          </a:xfrm>
          <a:prstGeom prst="flowChartProcess">
            <a:avLst/>
          </a:prstGeom>
          <a:solidFill>
            <a:schemeClr val="tx1">
              <a:lumMod val="85000"/>
              <a:alpha val="81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chemeClr val="bg1"/>
                </a:solidFill>
              </a:rPr>
              <a:t>Laut einer Umfrage der </a:t>
            </a:r>
            <a:r>
              <a:rPr lang="de-DE" i="1">
                <a:solidFill>
                  <a:schemeClr val="bg1"/>
                </a:solidFill>
              </a:rPr>
              <a:t>Aktion Mensch</a:t>
            </a:r>
            <a:r>
              <a:rPr lang="de-DE">
                <a:solidFill>
                  <a:schemeClr val="bg1"/>
                </a:solidFill>
              </a:rPr>
              <a:t> im Sommer 2019 haben rund 60 % der Menschen, die eine Behinderung, eine chronische Krankheit oder eine Erkrankung der Psyche haben, Diskriminierung im Alltag erfahren. Meist durch rücksichtsloses Verhalten von Mitmenschen.  </a:t>
            </a:r>
          </a:p>
          <a:p>
            <a:r>
              <a:rPr lang="de-DE">
                <a:solidFill>
                  <a:schemeClr val="bg1"/>
                </a:solidFill>
              </a:rPr>
              <a:t>Von direkter verbaler Belästigung, Beleidigungen oder Beschimpfung berichteten immerhin rund 41 % der Befragten!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1D8594-838E-6F44-9082-5F3FA960D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98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42061">
        <p:fade/>
      </p:transition>
    </mc:Choice>
    <mc:Fallback>
      <p:transition spd="med" advTm="42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 sz="2000"/>
              <a:t>Warum werden </a:t>
            </a:r>
            <a:r>
              <a:rPr lang="de-DE" sz="2000" err="1"/>
              <a:t>menschen</a:t>
            </a:r>
            <a:r>
              <a:rPr lang="de-DE" sz="2000"/>
              <a:t> mit Behinderung Diskriminiert?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793891" y="2743603"/>
            <a:ext cx="4618368" cy="3502201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Aussehen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Verhalten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Lebensstil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Anders sein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11EAE5F-5264-5B40-AB77-1E01BF0D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66" y="2020328"/>
            <a:ext cx="4273620" cy="28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4D2156A-2609-41AD-AD55-39F79FF41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5429" y="4775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1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681">
        <p:fade/>
      </p:transition>
    </mc:Choice>
    <mc:Fallback>
      <p:transition spd="med" advTm="13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05" y="806357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de-DE"/>
              <a:t>INKLUSION / DISKRIMINIERUNG IM BILDUNGSBEREICH</a:t>
            </a:r>
            <a:endParaRPr lang="de-DE" sz="20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60" name="Rectangle 144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640080" y="2206897"/>
            <a:ext cx="6044926" cy="4051264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2007 Anteil Schüler in Förderschulen bei 4,4%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2017 nur noch 3,4% 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Seitdem stagniert Inklusion an deutschen Schulen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Anstieg bei sonderpädagogischem Förderbedarf in letzten 10 Jahren um 20% (vor allem im Bereich Lernbehinderung, Legasthenie, Dyskalkulie)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fontAlgn="base"/>
            <a:endParaRPr lang="en-US">
              <a:solidFill>
                <a:schemeClr val="tx1"/>
              </a:solidFill>
            </a:endParaRPr>
          </a:p>
          <a:p>
            <a:pPr fontAlgn="base"/>
            <a:r>
              <a:rPr lang="de-DE">
                <a:solidFill>
                  <a:schemeClr val="tx1"/>
                </a:solidFill>
              </a:rPr>
              <a:t>Warum ist gemeinsamer Unterricht wichtig?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Gemeinschaftsgefühl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Vorbereitung aufs Berufsleben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Kontakte zu Lehrern und Jugendlichen 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Gewinnung von Selbstvertrauen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Gefühl von Normalität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1" name="Picture 4" descr="Aktionsplan Inklusion 1">
            <a:extLst>
              <a:ext uri="{FF2B5EF4-FFF2-40B4-BE49-F238E27FC236}">
                <a16:creationId xmlns:a16="http://schemas.microsoft.com/office/drawing/2014/main" id="{17D8D120-3881-0E44-BD62-A26BCCAE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72" y="2563179"/>
            <a:ext cx="3685032" cy="141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264C35E-6D55-4A6E-AFCD-37E5AA098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8134" y="4506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05" y="806357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de-DE"/>
              <a:t>INKLUSION/ DISKRIMINIERUNG IM BILDUNGSBEREICH: </a:t>
            </a:r>
            <a:endParaRPr lang="de-DE" sz="20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C42D5-3BD5-D54F-BAD5-A5EEC740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60" name="Rectangle 144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804671" y="2147262"/>
            <a:ext cx="5784972" cy="4051264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Schüler/innen mit Behinderung werden z.B.  diskriminiert, weil sie eine Schulbegleitung haben und gemeint wird, dass sie wegen ihrer Begleitung bessere Noten erhalten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Oder sie haben „angeblich“ einen Vorteil aufgrund ihrer Einschränkung/ Behinderung 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fontAlgn="base"/>
            <a:endParaRPr lang="de-DE">
              <a:solidFill>
                <a:schemeClr val="tx1"/>
              </a:solidFill>
            </a:endParaRPr>
          </a:p>
          <a:p>
            <a:pPr fontAlgn="base"/>
            <a:r>
              <a:rPr lang="de-DE">
                <a:solidFill>
                  <a:schemeClr val="tx1"/>
                </a:solidFill>
              </a:rPr>
              <a:t>Dieses Zitat einer Mutter fasst gut zusammen, was Inklusion bedeutet: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 fontAlgn="base"/>
            <a:r>
              <a:rPr lang="de-DE">
                <a:solidFill>
                  <a:schemeClr val="tx1"/>
                </a:solidFill>
              </a:rPr>
              <a:t> „ </a:t>
            </a:r>
            <a:r>
              <a:rPr lang="de-DE" i="1">
                <a:solidFill>
                  <a:schemeClr val="tx1"/>
                </a:solidFill>
              </a:rPr>
              <a:t>Ich möchte einfach zur nächstgelegenen Schule gehen können und meine Tochter anmelden können -  wie alle anderen auch -</a:t>
            </a:r>
            <a:r>
              <a:rPr lang="en-US" i="1">
                <a:solidFill>
                  <a:schemeClr val="tx1"/>
                </a:solidFill>
              </a:rPr>
              <a:t>​</a:t>
            </a:r>
          </a:p>
          <a:p>
            <a:pPr fontAlgn="base"/>
            <a:r>
              <a:rPr lang="de-DE" i="1">
                <a:solidFill>
                  <a:schemeClr val="tx1"/>
                </a:solidFill>
              </a:rPr>
              <a:t> und wissen, dass dafür gesorgt wird, </a:t>
            </a:r>
            <a:r>
              <a:rPr lang="en-US" i="1">
                <a:solidFill>
                  <a:schemeClr val="tx1"/>
                </a:solidFill>
              </a:rPr>
              <a:t>​ </a:t>
            </a:r>
            <a:r>
              <a:rPr lang="de-DE" i="1">
                <a:solidFill>
                  <a:schemeClr val="tx1"/>
                </a:solidFill>
              </a:rPr>
              <a:t>dass sie die Unterstützung erhält, die sie braucht…</a:t>
            </a:r>
            <a:r>
              <a:rPr lang="de-DE">
                <a:solidFill>
                  <a:schemeClr val="tx1"/>
                </a:solidFill>
              </a:rPr>
              <a:t>“</a:t>
            </a:r>
            <a:r>
              <a:rPr lang="en-US">
                <a:solidFill>
                  <a:schemeClr val="tx1"/>
                </a:solidFill>
              </a:rPr>
              <a:t>​</a:t>
            </a:r>
          </a:p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026" name="Picture 2" descr="17 Inklusion-Ideen | exklusion, schulentwicklung, schulleitung">
            <a:extLst>
              <a:ext uri="{FF2B5EF4-FFF2-40B4-BE49-F238E27FC236}">
                <a16:creationId xmlns:a16="http://schemas.microsoft.com/office/drawing/2014/main" id="{38B02E35-94EA-AA4F-AF27-DD30C83E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88" y="1930399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1245111-89A0-4829-BECE-1976000A6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74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19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19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EAC3C-4B57-BB49-BA8D-AC089E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5220620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l"/>
            <a:r>
              <a:rPr lang="de-DE" sz="2000">
                <a:solidFill>
                  <a:schemeClr val="bg1"/>
                </a:solidFill>
              </a:rPr>
              <a:t>Verena, 20 Jahre, </a:t>
            </a:r>
            <a:r>
              <a:rPr lang="de-DE" sz="1800">
                <a:solidFill>
                  <a:schemeClr val="bg1"/>
                </a:solidFill>
              </a:rPr>
              <a:t>hat eine </a:t>
            </a:r>
            <a:r>
              <a:rPr lang="de-DE" sz="1800" err="1">
                <a:solidFill>
                  <a:schemeClr val="bg1"/>
                </a:solidFill>
              </a:rPr>
              <a:t>KörperBehinderung</a:t>
            </a:r>
            <a:br>
              <a:rPr lang="de-DE" sz="1800">
                <a:solidFill>
                  <a:schemeClr val="bg1"/>
                </a:solidFill>
              </a:rPr>
            </a:br>
            <a:br>
              <a:rPr lang="de-DE" sz="1800">
                <a:solidFill>
                  <a:schemeClr val="bg1"/>
                </a:solidFill>
              </a:rPr>
            </a:br>
            <a:r>
              <a:rPr lang="de-DE" sz="1800">
                <a:solidFill>
                  <a:schemeClr val="bg1"/>
                </a:solidFill>
              </a:rPr>
              <a:t>Verena ist in ihrer Schule sehr gut integriert.</a:t>
            </a:r>
            <a:br>
              <a:rPr lang="de-DE" sz="1800">
                <a:solidFill>
                  <a:schemeClr val="bg1"/>
                </a:solidFill>
              </a:rPr>
            </a:br>
            <a:r>
              <a:rPr lang="de-DE" sz="1800">
                <a:solidFill>
                  <a:schemeClr val="bg1"/>
                </a:solidFill>
              </a:rPr>
              <a:t>Sie wurde aber auf dem Rosenheimer Herbstfest diskriminiert. Und hat diese Erfahrung bis heute nicht vergessen.</a:t>
            </a:r>
            <a:br>
              <a:rPr lang="de-DE" sz="1800">
                <a:solidFill>
                  <a:schemeClr val="bg1"/>
                </a:solidFill>
              </a:rPr>
            </a:br>
            <a:endParaRPr lang="de-DE" sz="1800">
              <a:solidFill>
                <a:schemeClr val="bg1"/>
              </a:solidFill>
            </a:endParaRPr>
          </a:p>
        </p:txBody>
      </p:sp>
      <p:pic>
        <p:nvPicPr>
          <p:cNvPr id="4" name="Video_Verena_020521" descr="Video_Verena_020521">
            <a:hlinkClick r:id="" action="ppaction://media"/>
            <a:extLst>
              <a:ext uri="{FF2B5EF4-FFF2-40B4-BE49-F238E27FC236}">
                <a16:creationId xmlns:a16="http://schemas.microsoft.com/office/drawing/2014/main" id="{AF4A9267-9A11-F348-BC45-C82813174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7763" y="1582724"/>
            <a:ext cx="6250769" cy="3531684"/>
          </a:xfrm>
          <a:prstGeom prst="rect">
            <a:avLst/>
          </a:prstGeom>
        </p:spPr>
      </p:pic>
      <p:sp>
        <p:nvSpPr>
          <p:cNvPr id="6" name="Prozess 5">
            <a:extLst>
              <a:ext uri="{FF2B5EF4-FFF2-40B4-BE49-F238E27FC236}">
                <a16:creationId xmlns:a16="http://schemas.microsoft.com/office/drawing/2014/main" id="{C3C36211-8821-B44C-8421-E7C897D535A3}"/>
              </a:ext>
            </a:extLst>
          </p:cNvPr>
          <p:cNvSpPr/>
          <p:nvPr/>
        </p:nvSpPr>
        <p:spPr>
          <a:xfrm>
            <a:off x="1461053" y="2628875"/>
            <a:ext cx="4422914" cy="3502201"/>
          </a:xfrm>
          <a:prstGeom prst="flowChartProcess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F723F8-301E-CB4D-B5A8-ED12325E32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519">
        <p:fade/>
      </p:transition>
    </mc:Choice>
    <mc:Fallback>
      <p:transition spd="med" advTm="8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{4F214FB0-80E7-BE4C-9294-B36280EB5706}tf10001120</Template>
  <Application>Microsoft Office PowerPoint</Application>
  <PresentationFormat>Breitbild</PresentationFormat>
  <Slides>11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Paket</vt:lpstr>
      <vt:lpstr>Diskriminierung von menschen  mit behinderung</vt:lpstr>
      <vt:lpstr>Was bedeutet Diskriminierung?</vt:lpstr>
      <vt:lpstr>Behindertenrechts-konvention 2006</vt:lpstr>
      <vt:lpstr>Menschen mit Behinderungen in Deutschland</vt:lpstr>
      <vt:lpstr>Werden Menschen  mit Behinderungen diskriminiert?</vt:lpstr>
      <vt:lpstr>Warum werden menschen mit Behinderung Diskriminiert?</vt:lpstr>
      <vt:lpstr>INKLUSION / DISKRIMINIERUNG IM BILDUNGSBEREICH</vt:lpstr>
      <vt:lpstr>INKLUSION/ DISKRIMINIERUNG IM BILDUNGSBEREICH: </vt:lpstr>
      <vt:lpstr>Verena, 20 Jahre, hat eine KörperBehinderung  Verena ist in ihrer Schule sehr gut integriert. Sie wurde aber auf dem Rosenheimer Herbstfest diskriminiert. Und hat diese Erfahrung bis heute nicht vergessen. </vt:lpstr>
      <vt:lpstr>Diskriminierung von Menschen mit Behinderung betrifft alle Menschen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Diskriminierung</dc:title>
  <dc:creator>Robert Dörper</dc:creator>
  <cp:revision>4</cp:revision>
  <dcterms:created xsi:type="dcterms:W3CDTF">2021-04-27T19:47:10Z</dcterms:created>
  <dcterms:modified xsi:type="dcterms:W3CDTF">2021-05-11T11:25:32Z</dcterms:modified>
</cp:coreProperties>
</file>